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27"/>
  </p:notesMasterIdLst>
  <p:handoutMasterIdLst>
    <p:handoutMasterId r:id="rId28"/>
  </p:handoutMasterIdLst>
  <p:sldIdLst>
    <p:sldId id="256" r:id="rId3"/>
    <p:sldId id="257" r:id="rId4"/>
    <p:sldId id="267" r:id="rId5"/>
    <p:sldId id="268" r:id="rId6"/>
    <p:sldId id="269" r:id="rId7"/>
    <p:sldId id="260" r:id="rId8"/>
    <p:sldId id="261" r:id="rId9"/>
    <p:sldId id="270" r:id="rId10"/>
    <p:sldId id="271" r:id="rId11"/>
    <p:sldId id="272" r:id="rId12"/>
    <p:sldId id="273" r:id="rId13"/>
    <p:sldId id="274" r:id="rId14"/>
    <p:sldId id="275" r:id="rId15"/>
    <p:sldId id="276" r:id="rId16"/>
    <p:sldId id="277" r:id="rId17"/>
    <p:sldId id="278" r:id="rId18"/>
    <p:sldId id="284" r:id="rId19"/>
    <p:sldId id="279" r:id="rId20"/>
    <p:sldId id="280" r:id="rId21"/>
    <p:sldId id="281" r:id="rId22"/>
    <p:sldId id="282" r:id="rId23"/>
    <p:sldId id="283" r:id="rId24"/>
    <p:sldId id="285" r:id="rId25"/>
    <p:sldId id="263" r:id="rId26"/>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3" autoAdjust="0"/>
    <p:restoredTop sz="95274" autoAdjust="0"/>
  </p:normalViewPr>
  <p:slideViewPr>
    <p:cSldViewPr>
      <p:cViewPr varScale="1">
        <p:scale>
          <a:sx n="114" d="100"/>
          <a:sy n="114" d="100"/>
        </p:scale>
        <p:origin x="240" y="102"/>
      </p:cViewPr>
      <p:guideLst>
        <p:guide pos="3839"/>
        <p:guide orient="horz" pos="2160"/>
      </p:guideLst>
    </p:cSldViewPr>
  </p:slideViewPr>
  <p:notesTextViewPr>
    <p:cViewPr>
      <p:scale>
        <a:sx n="1" d="1"/>
        <a:sy n="1" d="1"/>
      </p:scale>
      <p:origin x="0" y="0"/>
    </p:cViewPr>
  </p:notesTextViewPr>
  <p:notesViewPr>
    <p:cSldViewPr showGuides="1">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84AA43A-3F76-4A13-9CD6-36134EB429E3}" type="datetimeFigureOut">
              <a:rPr lang="en-US"/>
              <a:t>7/6/2021</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50423A-8BCE-448E-A97B-03A88B2B12C1}" type="slidenum">
              <a:rPr/>
              <a:t>‹#›</a:t>
            </a:fld>
            <a:endParaRP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74A4F-2B7A-4ECB-A400-260B2FFC03C1}" type="datetimeFigureOut">
              <a:rPr lang="en-US"/>
              <a:t>7/6/2021</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F2A70B-78F2-4DCF-B53B-C990D2FAFB8A}" type="slidenum">
              <a:rPr/>
              <a:t>‹#›</a:t>
            </a:fld>
            <a:endParaRP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2413" y="1905000"/>
            <a:ext cx="9144000" cy="2667000"/>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522413" y="5105400"/>
            <a:ext cx="9143999" cy="1066800"/>
          </a:xfrm>
        </p:spPr>
        <p:txBody>
          <a:bodyPr/>
          <a:lstStyle>
            <a:lvl1pPr marL="0" indent="0" algn="l">
              <a:spcBef>
                <a:spcPts val="0"/>
              </a:spcBef>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grpSp>
        <p:nvGrpSpPr>
          <p:cNvPr id="256" name="line"/>
          <p:cNvGrpSpPr/>
          <p:nvPr/>
        </p:nvGrpSpPr>
        <p:grpSpPr bwMode="invGray">
          <a:xfrm>
            <a:off x="1584896" y="4724400"/>
            <a:ext cx="8631936" cy="64008"/>
            <a:chOff x="-4110038" y="2703513"/>
            <a:chExt cx="17394239" cy="160336"/>
          </a:xfrm>
          <a:solidFill>
            <a:schemeClr val="accent1"/>
          </a:solidFill>
        </p:grpSpPr>
        <p:sp>
          <p:nvSpPr>
            <p:cNvPr id="257"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9"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67" name="line"/>
          <p:cNvGrpSpPr/>
          <p:nvPr/>
        </p:nvGrpSpPr>
        <p:grpSpPr bwMode="invGray">
          <a:xfrm>
            <a:off x="1522413" y="1514475"/>
            <a:ext cx="10569575" cy="64008"/>
            <a:chOff x="1522413" y="1514475"/>
            <a:chExt cx="10569575" cy="64008"/>
          </a:xfrm>
        </p:grpSpPr>
        <p:sp>
          <p:nvSpPr>
            <p:cNvPr id="16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Title 1"/>
          <p:cNvSpPr>
            <a:spLocks noGrp="1"/>
          </p:cNvSpPr>
          <p:nvPr>
            <p:ph type="title"/>
          </p:nvPr>
        </p:nvSpPr>
        <p:spPr>
          <a:xfrm>
            <a:off x="1522414" y="274638"/>
            <a:ext cx="9143998" cy="1020762"/>
          </a:xfrm>
        </p:spPr>
        <p:txBody>
          <a:bodyPr/>
          <a:lstStyle/>
          <a:p>
            <a:r>
              <a:rPr lang="en-US"/>
              <a:t>Click to edit Master title style</a:t>
            </a:r>
            <a:endParaRPr/>
          </a:p>
        </p:txBody>
      </p:sp>
      <p:sp>
        <p:nvSpPr>
          <p:cNvPr id="3" name="Content Placeholder 2"/>
          <p:cNvSpPr>
            <a:spLocks noGrp="1"/>
          </p:cNvSpPr>
          <p:nvPr>
            <p:ph idx="1"/>
          </p:nvPr>
        </p:nvSpPr>
        <p:spPr/>
        <p:txBody>
          <a:bodyPr/>
          <a:lstStyle>
            <a:lvl2pPr marL="548640">
              <a:defRPr/>
            </a:lvl2pPr>
            <a:lvl3pPr marL="777240">
              <a:defRPr/>
            </a:lvl3pPr>
            <a:lvl4pPr marL="1005840">
              <a:defRPr/>
            </a:lvl4pPr>
            <a:lvl5pPr marL="1234440">
              <a:defRPr/>
            </a:lvl5pPr>
            <a:lvl6pPr marL="1463040">
              <a:defRPr baseline="0"/>
            </a:lvl6pPr>
            <a:lvl7pPr marL="1691640">
              <a:defRPr baseline="0"/>
            </a:lvl7pPr>
            <a:lvl8pPr marL="1920240">
              <a:defRPr baseline="0"/>
            </a:lvl8pPr>
            <a:lvl9pPr marL="2148840">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AFE8FB1-0A7A-443E-AAF7-31D4FA1AA312}" type="datetimeFigureOut">
              <a:rPr lang="en-US"/>
              <a:t>7/6/2021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255" name="line"/>
          <p:cNvGrpSpPr/>
          <p:nvPr/>
        </p:nvGrpSpPr>
        <p:grpSpPr bwMode="invGray">
          <a:xfrm>
            <a:off x="1584896" y="4724400"/>
            <a:ext cx="8631936" cy="64008"/>
            <a:chOff x="-4110038" y="2703513"/>
            <a:chExt cx="17394239" cy="160336"/>
          </a:xfrm>
          <a:solidFill>
            <a:schemeClr val="accent1"/>
          </a:solidFill>
        </p:grpSpPr>
        <p:sp>
          <p:nvSpPr>
            <p:cNvPr id="256"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7"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1522413" y="1905000"/>
            <a:ext cx="9144000" cy="2667000"/>
          </a:xfrm>
        </p:spPr>
        <p:txBody>
          <a:bodyPr anchor="b">
            <a:noAutofit/>
          </a:bodyPr>
          <a:lstStyle>
            <a:lvl1pPr algn="l">
              <a:defRPr sz="4400" b="0" cap="none" baseline="0"/>
            </a:lvl1pPr>
          </a:lstStyle>
          <a:p>
            <a:r>
              <a:rPr lang="en-US"/>
              <a:t>Click to edit Master title style</a:t>
            </a:r>
            <a:endParaRPr/>
          </a:p>
        </p:txBody>
      </p:sp>
      <p:sp>
        <p:nvSpPr>
          <p:cNvPr id="3" name="Text Placeholder 2"/>
          <p:cNvSpPr>
            <a:spLocks noGrp="1"/>
          </p:cNvSpPr>
          <p:nvPr>
            <p:ph type="body" idx="1"/>
          </p:nvPr>
        </p:nvSpPr>
        <p:spPr>
          <a:xfrm>
            <a:off x="1522413" y="5102525"/>
            <a:ext cx="9143999" cy="1069675"/>
          </a:xfrm>
        </p:spPr>
        <p:txBody>
          <a:bodyPr anchor="t">
            <a:normAutofit/>
          </a:bodyPr>
          <a:lstStyle>
            <a:lvl1pPr marL="0" indent="0">
              <a:spcBef>
                <a:spcPts val="0"/>
              </a:spcBef>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FE8FB1-0A7A-443E-AAF7-31D4FA1AA312}" type="datetimeFigureOut">
              <a:rPr lang="en-US"/>
              <a:t>7/6/2021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58" name="line"/>
          <p:cNvGrpSpPr/>
          <p:nvPr/>
        </p:nvGrpSpPr>
        <p:grpSpPr bwMode="invGray">
          <a:xfrm>
            <a:off x="1522413" y="1514475"/>
            <a:ext cx="10569575" cy="64008"/>
            <a:chOff x="1522413" y="1514475"/>
            <a:chExt cx="10569575" cy="64008"/>
          </a:xfrm>
        </p:grpSpPr>
        <p:sp>
          <p:nvSpPr>
            <p:cNvPr id="159"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Title 1"/>
          <p:cNvSpPr>
            <a:spLocks noGrp="1"/>
          </p:cNvSpPr>
          <p:nvPr>
            <p:ph type="title"/>
          </p:nvPr>
        </p:nvSpPr>
        <p:spPr>
          <a:xfrm>
            <a:off x="1522414" y="274638"/>
            <a:ext cx="9143998" cy="1020762"/>
          </a:xfrm>
        </p:spPr>
        <p:txBody>
          <a:bodyPr/>
          <a:lstStyle/>
          <a:p>
            <a:r>
              <a:rPr lang="en-US"/>
              <a:t>Click to edit Master title style</a:t>
            </a:r>
            <a:endParaRPr/>
          </a:p>
        </p:txBody>
      </p:sp>
      <p:sp>
        <p:nvSpPr>
          <p:cNvPr id="3" name="Content Placeholder 2"/>
          <p:cNvSpPr>
            <a:spLocks noGrp="1"/>
          </p:cNvSpPr>
          <p:nvPr>
            <p:ph sz="half" idx="1"/>
          </p:nvPr>
        </p:nvSpPr>
        <p:spPr>
          <a:xfrm>
            <a:off x="1522413" y="1905000"/>
            <a:ext cx="4419599"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46815" y="1905000"/>
            <a:ext cx="4419598"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a:lvl7pPr>
            <a:lvl8pPr marL="1956816">
              <a:defRPr sz="1600" baseline="0"/>
            </a:lvl8pPr>
            <a:lvl9pPr marL="1956816">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9AFE8FB1-0A7A-443E-AAF7-31D4FA1AA312}" type="datetimeFigureOut">
              <a:rPr lang="en-US"/>
              <a:t>7/6/2021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60" name="line"/>
          <p:cNvGrpSpPr/>
          <p:nvPr/>
        </p:nvGrpSpPr>
        <p:grpSpPr bwMode="invGray">
          <a:xfrm>
            <a:off x="1522413" y="1514475"/>
            <a:ext cx="10569575" cy="64008"/>
            <a:chOff x="1522413" y="1514475"/>
            <a:chExt cx="10569575" cy="64008"/>
          </a:xfrm>
        </p:grpSpPr>
        <p:sp>
          <p:nvSpPr>
            <p:cNvPr id="161" name="Freeform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Title 1"/>
          <p:cNvSpPr>
            <a:spLocks noGrp="1"/>
          </p:cNvSpPr>
          <p:nvPr>
            <p:ph type="title"/>
          </p:nvPr>
        </p:nvSpPr>
        <p:spPr>
          <a:xfrm>
            <a:off x="1522414" y="274638"/>
            <a:ext cx="9143998" cy="1020762"/>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3"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3" y="2819399"/>
            <a:ext cx="4416552" cy="3352801"/>
          </a:xfrm>
        </p:spPr>
        <p:txBody>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0"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9860" y="2819399"/>
            <a:ext cx="4416552" cy="3352801"/>
          </a:xfrm>
        </p:spPr>
        <p:txBody>
          <a:bodyPr/>
          <a:lstStyle>
            <a:lvl1pPr>
              <a:defRPr sz="2400"/>
            </a:lvl1pPr>
            <a:lvl2pPr>
              <a:defRPr sz="2000"/>
            </a:lvl2pPr>
            <a:lvl3pPr>
              <a:defRPr sz="1800"/>
            </a:lvl3pPr>
            <a:lvl4pPr>
              <a:defRPr sz="1600"/>
            </a:lvl4pPr>
            <a:lvl5pPr marL="1956816">
              <a:defRPr sz="1600"/>
            </a:lvl5pPr>
            <a:lvl6pPr marL="1956816">
              <a:defRPr sz="1600"/>
            </a:lvl6pPr>
            <a:lvl7pPr marL="1956816">
              <a:defRPr sz="1600"/>
            </a:lvl7pPr>
            <a:lvl8pPr marL="1956816">
              <a:defRPr sz="1600"/>
            </a:lvl8pPr>
            <a:lvl9pPr marL="1956816">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9AFE8FB1-0A7A-443E-AAF7-31D4FA1AA312}" type="datetimeFigureOut">
              <a:rPr lang="en-US"/>
              <a:t>7/6/2021</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6" name="line"/>
          <p:cNvGrpSpPr/>
          <p:nvPr/>
        </p:nvGrpSpPr>
        <p:grpSpPr bwMode="invGray">
          <a:xfrm>
            <a:off x="1522413" y="1514475"/>
            <a:ext cx="10569575" cy="64008"/>
            <a:chOff x="1522413" y="1514475"/>
            <a:chExt cx="10569575" cy="64008"/>
          </a:xfrm>
        </p:grpSpPr>
        <p:sp>
          <p:nvSpPr>
            <p:cNvPr id="157"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8"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9"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9AFE8FB1-0A7A-443E-AAF7-31D4FA1AA312}" type="datetimeFigureOut">
              <a:rPr lang="en-US"/>
              <a:t>7/6/2021</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FE8FB1-0A7A-443E-AAF7-31D4FA1AA312}" type="datetimeFigureOut">
              <a:rPr lang="en-US"/>
              <a:t>7/6/2021</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615" name="frame"/>
          <p:cNvGrpSpPr/>
          <p:nvPr/>
        </p:nvGrpSpPr>
        <p:grpSpPr bwMode="invGray">
          <a:xfrm>
            <a:off x="4417839" y="1630821"/>
            <a:ext cx="6291028" cy="4575885"/>
            <a:chOff x="4417839" y="1630821"/>
            <a:chExt cx="6291028" cy="4575885"/>
          </a:xfrm>
        </p:grpSpPr>
        <p:grpSp>
          <p:nvGrpSpPr>
            <p:cNvPr id="616" name="Group 615"/>
            <p:cNvGrpSpPr/>
            <p:nvPr/>
          </p:nvGrpSpPr>
          <p:grpSpPr bwMode="invGray">
            <a:xfrm>
              <a:off x="5414491" y="1630821"/>
              <a:ext cx="5294376" cy="4114800"/>
              <a:chOff x="3310555" y="716546"/>
              <a:chExt cx="5294376" cy="4114800"/>
            </a:xfrm>
          </p:grpSpPr>
          <p:grpSp>
            <p:nvGrpSpPr>
              <p:cNvPr id="768" name="Group 767"/>
              <p:cNvGrpSpPr/>
              <p:nvPr/>
            </p:nvGrpSpPr>
            <p:grpSpPr bwMode="invGray">
              <a:xfrm flipH="1">
                <a:off x="3310555" y="737968"/>
                <a:ext cx="5294376" cy="54864"/>
                <a:chOff x="1522413" y="1514475"/>
                <a:chExt cx="10569575" cy="64008"/>
              </a:xfrm>
              <a:solidFill>
                <a:schemeClr val="accent1"/>
              </a:solidFill>
            </p:grpSpPr>
            <p:sp>
              <p:nvSpPr>
                <p:cNvPr id="844" name="Freeform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9" name="Group 768"/>
              <p:cNvGrpSpPr/>
              <p:nvPr/>
            </p:nvGrpSpPr>
            <p:grpSpPr bwMode="invGray">
              <a:xfrm rot="16200000" flipH="1">
                <a:off x="6492229" y="2755658"/>
                <a:ext cx="4114800" cy="36576"/>
                <a:chOff x="1522413" y="1514475"/>
                <a:chExt cx="10569575" cy="64008"/>
              </a:xfrm>
              <a:solidFill>
                <a:schemeClr val="accent1"/>
              </a:solidFill>
            </p:grpSpPr>
            <p:sp>
              <p:nvSpPr>
                <p:cNvPr id="770" name="Freeform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7" name="Group 616"/>
            <p:cNvGrpSpPr/>
            <p:nvPr/>
          </p:nvGrpSpPr>
          <p:grpSpPr bwMode="invGray">
            <a:xfrm rot="10800000">
              <a:off x="4417839" y="2091906"/>
              <a:ext cx="5294376" cy="4114800"/>
              <a:chOff x="3310555" y="716546"/>
              <a:chExt cx="5294376" cy="4114800"/>
            </a:xfrm>
          </p:grpSpPr>
          <p:grpSp>
            <p:nvGrpSpPr>
              <p:cNvPr id="618" name="Group 617"/>
              <p:cNvGrpSpPr/>
              <p:nvPr/>
            </p:nvGrpSpPr>
            <p:grpSpPr bwMode="invGray">
              <a:xfrm flipH="1">
                <a:off x="3310555" y="737968"/>
                <a:ext cx="5294376" cy="54864"/>
                <a:chOff x="1522413" y="1514475"/>
                <a:chExt cx="10569575" cy="64008"/>
              </a:xfrm>
              <a:solidFill>
                <a:schemeClr val="accent1"/>
              </a:solidFill>
            </p:grpSpPr>
            <p:sp>
              <p:nvSpPr>
                <p:cNvPr id="694" name="Freeform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9" name="Group 618"/>
              <p:cNvGrpSpPr/>
              <p:nvPr/>
            </p:nvGrpSpPr>
            <p:grpSpPr bwMode="invGray">
              <a:xfrm rot="16200000" flipH="1">
                <a:off x="6492229" y="2755658"/>
                <a:ext cx="4114800" cy="36576"/>
                <a:chOff x="1522413" y="1514475"/>
                <a:chExt cx="10569575" cy="64008"/>
              </a:xfrm>
              <a:solidFill>
                <a:schemeClr val="accent1"/>
              </a:solidFill>
            </p:grpSpPr>
            <p:sp>
              <p:nvSpPr>
                <p:cNvPr id="620" name="Freeform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a:t>Click to edit Master title style</a:t>
            </a:r>
            <a:endParaRPr/>
          </a:p>
        </p:txBody>
      </p:sp>
      <p:sp>
        <p:nvSpPr>
          <p:cNvPr id="3" name="Content Placeholder 2"/>
          <p:cNvSpPr>
            <a:spLocks noGrp="1"/>
          </p:cNvSpPr>
          <p:nvPr>
            <p:ph idx="1"/>
          </p:nvPr>
        </p:nvSpPr>
        <p:spPr>
          <a:xfrm>
            <a:off x="4710022" y="1905000"/>
            <a:ext cx="5669280" cy="4038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522413" y="3429000"/>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FE8FB1-0A7A-443E-AAF7-31D4FA1AA312}" type="datetimeFigureOut">
              <a:rPr lang="en-US"/>
              <a:t>7/6/2021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614" name="frame"/>
          <p:cNvGrpSpPr/>
          <p:nvPr/>
        </p:nvGrpSpPr>
        <p:grpSpPr bwMode="invGray">
          <a:xfrm flipH="1">
            <a:off x="1447500" y="1630821"/>
            <a:ext cx="6291028" cy="4575885"/>
            <a:chOff x="4417839" y="1630821"/>
            <a:chExt cx="6291028" cy="4575885"/>
          </a:xfrm>
        </p:grpSpPr>
        <p:grpSp>
          <p:nvGrpSpPr>
            <p:cNvPr id="615" name="Group 614"/>
            <p:cNvGrpSpPr/>
            <p:nvPr/>
          </p:nvGrpSpPr>
          <p:grpSpPr bwMode="invGray">
            <a:xfrm>
              <a:off x="5414491" y="1630821"/>
              <a:ext cx="5294376" cy="4114800"/>
              <a:chOff x="3310555" y="716546"/>
              <a:chExt cx="5294376" cy="4114800"/>
            </a:xfrm>
          </p:grpSpPr>
          <p:grpSp>
            <p:nvGrpSpPr>
              <p:cNvPr id="767" name="Group 766"/>
              <p:cNvGrpSpPr/>
              <p:nvPr/>
            </p:nvGrpSpPr>
            <p:grpSpPr bwMode="invGray">
              <a:xfrm flipH="1">
                <a:off x="3310555" y="737968"/>
                <a:ext cx="5294376" cy="54864"/>
                <a:chOff x="1522413" y="1514475"/>
                <a:chExt cx="10569575" cy="64008"/>
              </a:xfrm>
              <a:solidFill>
                <a:schemeClr val="accent1"/>
              </a:solidFill>
            </p:grpSpPr>
            <p:sp>
              <p:nvSpPr>
                <p:cNvPr id="843" name="Freeform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4" name="Freeform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8" name="Group 767"/>
              <p:cNvGrpSpPr/>
              <p:nvPr/>
            </p:nvGrpSpPr>
            <p:grpSpPr bwMode="invGray">
              <a:xfrm rot="16200000" flipH="1">
                <a:off x="6492229" y="2755658"/>
                <a:ext cx="4114800" cy="36576"/>
                <a:chOff x="1522413" y="1514475"/>
                <a:chExt cx="10569575" cy="64008"/>
              </a:xfrm>
              <a:solidFill>
                <a:schemeClr val="accent1"/>
              </a:solidFill>
            </p:grpSpPr>
            <p:sp>
              <p:nvSpPr>
                <p:cNvPr id="769" name="Freeform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0" name="Freeform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6" name="Group 615"/>
            <p:cNvGrpSpPr/>
            <p:nvPr/>
          </p:nvGrpSpPr>
          <p:grpSpPr bwMode="invGray">
            <a:xfrm rot="10800000">
              <a:off x="4417839" y="2091906"/>
              <a:ext cx="5294376" cy="4114800"/>
              <a:chOff x="3310555" y="716546"/>
              <a:chExt cx="5294376" cy="4114800"/>
            </a:xfrm>
          </p:grpSpPr>
          <p:grpSp>
            <p:nvGrpSpPr>
              <p:cNvPr id="617" name="Group 616"/>
              <p:cNvGrpSpPr/>
              <p:nvPr/>
            </p:nvGrpSpPr>
            <p:grpSpPr bwMode="invGray">
              <a:xfrm flipH="1">
                <a:off x="3310555" y="737968"/>
                <a:ext cx="5294376" cy="54864"/>
                <a:chOff x="1522413" y="1514475"/>
                <a:chExt cx="10569575" cy="64008"/>
              </a:xfrm>
              <a:solidFill>
                <a:schemeClr val="accent1"/>
              </a:solidFill>
            </p:grpSpPr>
            <p:sp>
              <p:nvSpPr>
                <p:cNvPr id="693" name="Freeform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4" name="Freeform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8" name="Group 617"/>
              <p:cNvGrpSpPr/>
              <p:nvPr/>
            </p:nvGrpSpPr>
            <p:grpSpPr bwMode="invGray">
              <a:xfrm rot="16200000" flipH="1">
                <a:off x="6492229" y="2755658"/>
                <a:ext cx="4114800" cy="36576"/>
                <a:chOff x="1522413" y="1514475"/>
                <a:chExt cx="10569575" cy="64008"/>
              </a:xfrm>
              <a:solidFill>
                <a:schemeClr val="accent1"/>
              </a:solidFill>
            </p:grpSpPr>
            <p:sp>
              <p:nvSpPr>
                <p:cNvPr id="619" name="Freeform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0" name="Freeform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a:t>Click to edit Master title style</a:t>
            </a:r>
            <a:endParaRPr/>
          </a:p>
        </p:txBody>
      </p:sp>
      <p:sp>
        <p:nvSpPr>
          <p:cNvPr id="3" name="Picture Placeholder 2"/>
          <p:cNvSpPr>
            <a:spLocks noGrp="1"/>
          </p:cNvSpPr>
          <p:nvPr>
            <p:ph type="pic" idx="1"/>
          </p:nvPr>
        </p:nvSpPr>
        <p:spPr>
          <a:xfrm>
            <a:off x="1745838" y="1884311"/>
            <a:ext cx="5669280" cy="4041648"/>
          </a:xfrm>
          <a:solidFill>
            <a:schemeClr val="bg1"/>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905959" y="3411748"/>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FE8FB1-0A7A-443E-AAF7-31D4FA1AA312}" type="datetimeFigureOut">
              <a:rPr lang="en-US"/>
              <a:t>7/6/2021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line"/>
          <p:cNvGrpSpPr/>
          <p:nvPr/>
        </p:nvGrpSpPr>
        <p:grpSpPr bwMode="invGray">
          <a:xfrm>
            <a:off x="1522413" y="1514475"/>
            <a:ext cx="10569575" cy="64008"/>
            <a:chOff x="1522413" y="1514475"/>
            <a:chExt cx="10569575" cy="64008"/>
          </a:xfrm>
        </p:grpSpPr>
        <p:sp>
          <p:nvSpPr>
            <p:cNvPr id="8" name="Freeform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956816">
              <a:defRPr/>
            </a:lvl6pPr>
            <a:lvl7pPr marL="1956816">
              <a:defRPr/>
            </a:lvl7pPr>
            <a:lvl8pPr marL="1956816">
              <a:defRPr/>
            </a:lvl8pPr>
            <a:lvl9pPr marL="1956816">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AFE8FB1-0A7A-443E-AAF7-31D4FA1AA312}" type="datetimeFigureOut">
              <a:rPr lang="en-US"/>
              <a:t>7/6/2021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line"/>
          <p:cNvGrpSpPr/>
          <p:nvPr/>
        </p:nvGrpSpPr>
        <p:grpSpPr bwMode="invGray">
          <a:xfrm rot="5400000">
            <a:off x="6864412" y="3472598"/>
            <a:ext cx="6492240" cy="64008"/>
            <a:chOff x="1522413" y="1514475"/>
            <a:chExt cx="10569575" cy="64008"/>
          </a:xfrm>
        </p:grpSpPr>
        <p:sp>
          <p:nvSpPr>
            <p:cNvPr id="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Vertical Title 1"/>
          <p:cNvSpPr>
            <a:spLocks noGrp="1"/>
          </p:cNvSpPr>
          <p:nvPr>
            <p:ph type="title" orient="vert"/>
          </p:nvPr>
        </p:nvSpPr>
        <p:spPr>
          <a:xfrm>
            <a:off x="10361612" y="274639"/>
            <a:ext cx="1371600" cy="5901747"/>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608012" y="277813"/>
            <a:ext cx="9144001" cy="5898573"/>
          </a:xfrm>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AFE8FB1-0A7A-443E-AAF7-31D4FA1AA312}" type="datetimeFigureOut">
              <a:rPr lang="en-US"/>
              <a:t>7/6/2021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9AFE8FB1-0A7A-443E-AAF7-31D4FA1AA312}" type="datetimeFigureOut">
              <a:rPr lang="en-US"/>
              <a:pPr/>
              <a:t>7/6/2021</a:t>
            </a:fld>
            <a:endParaRPr/>
          </a:p>
        </p:txBody>
      </p:sp>
      <p:sp>
        <p:nvSpPr>
          <p:cNvPr id="5" name="Footer Placeholder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25BA54BD-C84D-46CE-8B72-31BFB26ABA43}" type="slidenum">
              <a:rPr/>
              <a:pPr/>
              <a:t>‹#›</a:t>
            </a:fld>
            <a:endParaRPr/>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file:///\\City1\finance\SALESTAX\Forms\Form_Exempt%20List%20for%20Business.pdf" TargetMode="External"/><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codepublishing.com/AK/Sitka/html/Sitka04/Sitka0424.html#4.24" TargetMode="External"/><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hyperlink" Target="file:///\\City1\finance\SALESTAX\Forms\Form_Exempt%20List%20for%20Business.pdf"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file:///\\City1\finance\SALESTAX\Forms\Form_Exempt%20List%20for%20Business.pdf" TargetMode="External"/><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Nonprofit%20&amp;%20Govt.%20exempt/Non-Profit%20List%202006-2017/Nonprofit%20list%202018-19.pdf" TargetMode="External"/><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838200"/>
            <a:ext cx="10210799" cy="2667000"/>
          </a:xfrm>
        </p:spPr>
        <p:txBody>
          <a:bodyPr/>
          <a:lstStyle/>
          <a:p>
            <a:pPr algn="ctr"/>
            <a:r>
              <a:rPr lang="en-US" dirty="0">
                <a:latin typeface="MV Boli" panose="02000500030200090000" pitchFamily="2" charset="0"/>
                <a:cs typeface="MV Boli" panose="02000500030200090000" pitchFamily="2" charset="0"/>
              </a:rPr>
              <a:t>How to fill out Blue City Sales Tax Return form</a:t>
            </a:r>
          </a:p>
        </p:txBody>
      </p:sp>
      <p:sp>
        <p:nvSpPr>
          <p:cNvPr id="3" name="Subtitle 2"/>
          <p:cNvSpPr>
            <a:spLocks noGrp="1"/>
          </p:cNvSpPr>
          <p:nvPr>
            <p:ph type="subTitle" idx="1"/>
          </p:nvPr>
        </p:nvSpPr>
        <p:spPr>
          <a:xfrm>
            <a:off x="1141412" y="5105400"/>
            <a:ext cx="9753599" cy="1066800"/>
          </a:xfrm>
        </p:spPr>
        <p:txBody>
          <a:bodyPr/>
          <a:lstStyle/>
          <a:p>
            <a:pPr algn="ctr"/>
            <a:r>
              <a:rPr lang="en-US" dirty="0">
                <a:latin typeface="Iskoola Pota" panose="020B0502040204020203" pitchFamily="34" charset="0"/>
                <a:cs typeface="Iskoola Pota" panose="020B0502040204020203" pitchFamily="34" charset="0"/>
              </a:rPr>
              <a:t>Step by Step instruction on how to file Quarterly City Sales Tax Return Form.</a:t>
            </a:r>
          </a:p>
          <a:p>
            <a:pPr algn="ctr"/>
            <a:r>
              <a:rPr lang="en-US" dirty="0">
                <a:latin typeface="Iskoola Pota" panose="020B0502040204020203" pitchFamily="34" charset="0"/>
                <a:cs typeface="Iskoola Pota" panose="020B0502040204020203" pitchFamily="34" charset="0"/>
              </a:rPr>
              <a:t>Prepared by your friendly city tax division.</a:t>
            </a:r>
          </a:p>
        </p:txBody>
      </p:sp>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algn="ctr"/>
            <a:r>
              <a:rPr lang="en-US" sz="5400" dirty="0">
                <a:latin typeface="Centaur" panose="02030504050205020304" pitchFamily="18" charset="0"/>
                <a:cs typeface="Arial" panose="020B0604020202020204" pitchFamily="34" charset="0"/>
              </a:rPr>
              <a:t>Business information</a:t>
            </a:r>
            <a:r>
              <a:rPr lang="en-US" sz="4000" dirty="0">
                <a:latin typeface="Arial" panose="020B0604020202020204" pitchFamily="34" charset="0"/>
                <a:cs typeface="Arial" panose="020B0604020202020204" pitchFamily="34" charset="0"/>
              </a:rPr>
              <a:t>	</a:t>
            </a:r>
          </a:p>
        </p:txBody>
      </p:sp>
      <p:pic>
        <p:nvPicPr>
          <p:cNvPr id="2" name="Content Placeholder 1"/>
          <p:cNvPicPr>
            <a:picLocks noGrp="1" noChangeAspect="1"/>
          </p:cNvPicPr>
          <p:nvPr>
            <p:ph idx="1"/>
          </p:nvPr>
        </p:nvPicPr>
        <p:blipFill>
          <a:blip r:embed="rId2"/>
          <a:stretch>
            <a:fillRect/>
          </a:stretch>
        </p:blipFill>
        <p:spPr>
          <a:xfrm>
            <a:off x="836612" y="1828800"/>
            <a:ext cx="6410325" cy="3829050"/>
          </a:xfrm>
          <a:prstGeom prst="rect">
            <a:avLst/>
          </a:prstGeom>
          <a:ln>
            <a:noFill/>
          </a:ln>
          <a:effectLst>
            <a:softEdge rad="112500"/>
          </a:effectLst>
        </p:spPr>
      </p:pic>
      <p:sp>
        <p:nvSpPr>
          <p:cNvPr id="3" name="TextBox 2"/>
          <p:cNvSpPr txBox="1"/>
          <p:nvPr/>
        </p:nvSpPr>
        <p:spPr>
          <a:xfrm>
            <a:off x="7618412" y="2388182"/>
            <a:ext cx="4114800" cy="2086725"/>
          </a:xfrm>
          <a:prstGeom prst="rect">
            <a:avLst/>
          </a:prstGeom>
          <a:solidFill>
            <a:schemeClr val="tx2">
              <a:lumMod val="60000"/>
              <a:lumOff val="40000"/>
            </a:schemeClr>
          </a:solidFill>
        </p:spPr>
        <p:txBody>
          <a:bodyPr wrap="square" rtlCol="0">
            <a:spAutoFit/>
          </a:bodyPr>
          <a:lstStyle/>
          <a:p>
            <a:pPr>
              <a:lnSpc>
                <a:spcPct val="90000"/>
              </a:lnSpc>
            </a:pPr>
            <a:r>
              <a:rPr lang="en-US" sz="2400" u="sng" dirty="0">
                <a:solidFill>
                  <a:schemeClr val="bg1"/>
                </a:solidFill>
              </a:rPr>
              <a:t>Instructions </a:t>
            </a:r>
          </a:p>
          <a:p>
            <a:pPr>
              <a:lnSpc>
                <a:spcPct val="90000"/>
              </a:lnSpc>
            </a:pPr>
            <a:r>
              <a:rPr lang="en-US" sz="2400" dirty="0">
                <a:solidFill>
                  <a:schemeClr val="bg1"/>
                </a:solidFill>
              </a:rPr>
              <a:t>Fill in Business information:</a:t>
            </a:r>
          </a:p>
          <a:p>
            <a:pPr marL="342900" indent="-342900">
              <a:lnSpc>
                <a:spcPct val="90000"/>
              </a:lnSpc>
              <a:buFont typeface="Wingdings" panose="05000000000000000000" pitchFamily="2" charset="2"/>
              <a:buChar char="q"/>
            </a:pPr>
            <a:r>
              <a:rPr lang="en-US" sz="2400" dirty="0">
                <a:solidFill>
                  <a:schemeClr val="bg1"/>
                </a:solidFill>
              </a:rPr>
              <a:t>Account number </a:t>
            </a:r>
          </a:p>
          <a:p>
            <a:pPr marL="342900" indent="-342900">
              <a:lnSpc>
                <a:spcPct val="90000"/>
              </a:lnSpc>
              <a:buFont typeface="Wingdings" panose="05000000000000000000" pitchFamily="2" charset="2"/>
              <a:buChar char="q"/>
            </a:pPr>
            <a:r>
              <a:rPr lang="en-US" sz="2400" dirty="0">
                <a:solidFill>
                  <a:schemeClr val="bg1"/>
                </a:solidFill>
              </a:rPr>
              <a:t>Full name of Business</a:t>
            </a:r>
          </a:p>
          <a:p>
            <a:pPr marL="342900" indent="-342900">
              <a:lnSpc>
                <a:spcPct val="90000"/>
              </a:lnSpc>
              <a:buFont typeface="Wingdings" panose="05000000000000000000" pitchFamily="2" charset="2"/>
              <a:buChar char="q"/>
            </a:pPr>
            <a:r>
              <a:rPr lang="en-US" sz="2400" dirty="0">
                <a:solidFill>
                  <a:schemeClr val="bg1"/>
                </a:solidFill>
              </a:rPr>
              <a:t>Business owner name (first and last name)</a:t>
            </a:r>
          </a:p>
        </p:txBody>
      </p:sp>
    </p:spTree>
    <p:extLst>
      <p:ext uri="{BB962C8B-B14F-4D97-AF65-F5344CB8AC3E}">
        <p14:creationId xmlns:p14="http://schemas.microsoft.com/office/powerpoint/2010/main" val="212853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latin typeface="Centaur" panose="02030504050205020304" pitchFamily="18" charset="0"/>
              </a:rPr>
              <a:t>Quarter Ending (Top right corner)</a:t>
            </a:r>
          </a:p>
        </p:txBody>
      </p:sp>
      <p:pic>
        <p:nvPicPr>
          <p:cNvPr id="4" name="Content Placeholder 3"/>
          <p:cNvPicPr>
            <a:picLocks noGrp="1" noChangeAspect="1"/>
          </p:cNvPicPr>
          <p:nvPr>
            <p:ph idx="1"/>
          </p:nvPr>
        </p:nvPicPr>
        <p:blipFill>
          <a:blip r:embed="rId2"/>
          <a:stretch>
            <a:fillRect/>
          </a:stretch>
        </p:blipFill>
        <p:spPr>
          <a:xfrm>
            <a:off x="1293812" y="2438400"/>
            <a:ext cx="5981700" cy="2647950"/>
          </a:xfrm>
          <a:prstGeom prst="rect">
            <a:avLst/>
          </a:prstGeom>
          <a:ln>
            <a:noFill/>
          </a:ln>
          <a:effectLst>
            <a:softEdge rad="112500"/>
          </a:effectLst>
        </p:spPr>
      </p:pic>
      <p:sp>
        <p:nvSpPr>
          <p:cNvPr id="5" name="TextBox 4"/>
          <p:cNvSpPr txBox="1"/>
          <p:nvPr/>
        </p:nvSpPr>
        <p:spPr>
          <a:xfrm>
            <a:off x="7542212" y="1752600"/>
            <a:ext cx="3886200" cy="4536627"/>
          </a:xfrm>
          <a:prstGeom prst="rect">
            <a:avLst/>
          </a:prstGeom>
          <a:noFill/>
        </p:spPr>
        <p:txBody>
          <a:bodyPr wrap="square" rtlCol="0">
            <a:spAutoFit/>
          </a:bodyPr>
          <a:lstStyle/>
          <a:p>
            <a:pPr>
              <a:lnSpc>
                <a:spcPct val="90000"/>
              </a:lnSpc>
            </a:pPr>
            <a:r>
              <a:rPr lang="en-US" sz="3200" b="1" u="sng" dirty="0">
                <a:latin typeface="AngsanaUPC" panose="02020603050405020304" pitchFamily="18" charset="-34"/>
                <a:cs typeface="AngsanaUPC" panose="02020603050405020304" pitchFamily="18" charset="-34"/>
              </a:rPr>
              <a:t>List the quarter end month:</a:t>
            </a:r>
          </a:p>
          <a:p>
            <a:pPr>
              <a:lnSpc>
                <a:spcPct val="90000"/>
              </a:lnSpc>
            </a:pPr>
            <a:endParaRPr lang="en-US" sz="3200" dirty="0">
              <a:latin typeface="AngsanaUPC" panose="02020603050405020304" pitchFamily="18" charset="-34"/>
              <a:cs typeface="AngsanaUPC" panose="02020603050405020304" pitchFamily="18" charset="-34"/>
            </a:endParaRPr>
          </a:p>
          <a:p>
            <a:pPr>
              <a:lnSpc>
                <a:spcPct val="90000"/>
              </a:lnSpc>
            </a:pPr>
            <a:r>
              <a:rPr lang="en-US" sz="3200" dirty="0">
                <a:latin typeface="AngsanaUPC" panose="02020603050405020304" pitchFamily="18" charset="-34"/>
                <a:cs typeface="AngsanaUPC" panose="02020603050405020304" pitchFamily="18" charset="-34"/>
              </a:rPr>
              <a:t>Quarter 1: Jan, Feb, Mar</a:t>
            </a:r>
          </a:p>
          <a:p>
            <a:pPr>
              <a:lnSpc>
                <a:spcPct val="90000"/>
              </a:lnSpc>
            </a:pPr>
            <a:r>
              <a:rPr lang="en-US" sz="3200" dirty="0">
                <a:latin typeface="AngsanaUPC" panose="02020603050405020304" pitchFamily="18" charset="-34"/>
                <a:cs typeface="AngsanaUPC" panose="02020603050405020304" pitchFamily="18" charset="-34"/>
              </a:rPr>
              <a:t>	(Quarter ending Mar)</a:t>
            </a:r>
          </a:p>
          <a:p>
            <a:pPr>
              <a:lnSpc>
                <a:spcPct val="90000"/>
              </a:lnSpc>
            </a:pPr>
            <a:r>
              <a:rPr lang="en-US" sz="3200" dirty="0">
                <a:latin typeface="AngsanaUPC" panose="02020603050405020304" pitchFamily="18" charset="-34"/>
                <a:cs typeface="AngsanaUPC" panose="02020603050405020304" pitchFamily="18" charset="-34"/>
              </a:rPr>
              <a:t>Quarter 2: Apr, May, Jun</a:t>
            </a:r>
          </a:p>
          <a:p>
            <a:pPr>
              <a:lnSpc>
                <a:spcPct val="90000"/>
              </a:lnSpc>
            </a:pPr>
            <a:r>
              <a:rPr lang="en-US" sz="3200" dirty="0">
                <a:latin typeface="AngsanaUPC" panose="02020603050405020304" pitchFamily="18" charset="-34"/>
                <a:cs typeface="AngsanaUPC" panose="02020603050405020304" pitchFamily="18" charset="-34"/>
              </a:rPr>
              <a:t>	(Quarter ending Jun)</a:t>
            </a:r>
          </a:p>
          <a:p>
            <a:pPr>
              <a:lnSpc>
                <a:spcPct val="90000"/>
              </a:lnSpc>
            </a:pPr>
            <a:r>
              <a:rPr lang="en-US" sz="3200" dirty="0">
                <a:latin typeface="AngsanaUPC" panose="02020603050405020304" pitchFamily="18" charset="-34"/>
                <a:cs typeface="AngsanaUPC" panose="02020603050405020304" pitchFamily="18" charset="-34"/>
              </a:rPr>
              <a:t>Quarter 3: Jul, Aug, Sep</a:t>
            </a:r>
          </a:p>
          <a:p>
            <a:pPr>
              <a:lnSpc>
                <a:spcPct val="90000"/>
              </a:lnSpc>
            </a:pPr>
            <a:r>
              <a:rPr lang="en-US" sz="3200" dirty="0">
                <a:latin typeface="AngsanaUPC" panose="02020603050405020304" pitchFamily="18" charset="-34"/>
                <a:cs typeface="AngsanaUPC" panose="02020603050405020304" pitchFamily="18" charset="-34"/>
              </a:rPr>
              <a:t>	(Quarter ending Sept)</a:t>
            </a:r>
          </a:p>
          <a:p>
            <a:pPr>
              <a:lnSpc>
                <a:spcPct val="90000"/>
              </a:lnSpc>
            </a:pPr>
            <a:r>
              <a:rPr lang="en-US" sz="3200" dirty="0">
                <a:latin typeface="AngsanaUPC" panose="02020603050405020304" pitchFamily="18" charset="-34"/>
                <a:cs typeface="AngsanaUPC" panose="02020603050405020304" pitchFamily="18" charset="-34"/>
              </a:rPr>
              <a:t>Quarter 4: Oct, Nov, Dec</a:t>
            </a:r>
          </a:p>
          <a:p>
            <a:pPr>
              <a:lnSpc>
                <a:spcPct val="90000"/>
              </a:lnSpc>
            </a:pPr>
            <a:r>
              <a:rPr lang="en-US" sz="3200" dirty="0">
                <a:latin typeface="AngsanaUPC" panose="02020603050405020304" pitchFamily="18" charset="-34"/>
                <a:cs typeface="AngsanaUPC" panose="02020603050405020304" pitchFamily="18" charset="-34"/>
              </a:rPr>
              <a:t>	(Quarter ending Dec)</a:t>
            </a:r>
          </a:p>
        </p:txBody>
      </p:sp>
      <p:sp>
        <p:nvSpPr>
          <p:cNvPr id="3" name="Right Arrow 2"/>
          <p:cNvSpPr/>
          <p:nvPr/>
        </p:nvSpPr>
        <p:spPr>
          <a:xfrm rot="18703489">
            <a:off x="2510955" y="4489152"/>
            <a:ext cx="2107337" cy="1143000"/>
          </a:xfrm>
          <a:prstGeom prst="rightArrow">
            <a:avLst/>
          </a:prstGeom>
          <a:solidFill>
            <a:schemeClr val="accent5">
              <a:lumMod val="75000"/>
            </a:schemeClr>
          </a:solidFill>
          <a:ln>
            <a:solidFill>
              <a:schemeClr val="accent5">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5807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latin typeface="Centaur" panose="02030504050205020304" pitchFamily="18" charset="0"/>
              </a:rPr>
              <a:t>Tax % Collection/Remission</a:t>
            </a:r>
          </a:p>
        </p:txBody>
      </p:sp>
      <p:pic>
        <p:nvPicPr>
          <p:cNvPr id="6" name="Content Placeholder 5"/>
          <p:cNvPicPr>
            <a:picLocks noGrp="1" noChangeAspect="1"/>
          </p:cNvPicPr>
          <p:nvPr>
            <p:ph sz="half" idx="1"/>
          </p:nvPr>
        </p:nvPicPr>
        <p:blipFill>
          <a:blip r:embed="rId2"/>
          <a:stretch>
            <a:fillRect/>
          </a:stretch>
        </p:blipFill>
        <p:spPr>
          <a:xfrm>
            <a:off x="2817812" y="2035120"/>
            <a:ext cx="6755218" cy="1698680"/>
          </a:xfrm>
          <a:prstGeom prst="rect">
            <a:avLst/>
          </a:prstGeom>
          <a:ln>
            <a:noFill/>
          </a:ln>
          <a:effectLst>
            <a:softEdge rad="112500"/>
          </a:effectLst>
        </p:spPr>
      </p:pic>
      <p:sp>
        <p:nvSpPr>
          <p:cNvPr id="3" name="Content Placeholder 2"/>
          <p:cNvSpPr>
            <a:spLocks noGrp="1"/>
          </p:cNvSpPr>
          <p:nvPr>
            <p:ph sz="half" idx="2"/>
          </p:nvPr>
        </p:nvSpPr>
        <p:spPr>
          <a:xfrm>
            <a:off x="2055812" y="3962400"/>
            <a:ext cx="3886200" cy="1295400"/>
          </a:xfrm>
        </p:spPr>
        <p:txBody>
          <a:bodyPr>
            <a:noAutofit/>
          </a:bodyPr>
          <a:lstStyle/>
          <a:p>
            <a:pPr marL="0" indent="0" algn="ctr">
              <a:buNone/>
            </a:pPr>
            <a:r>
              <a:rPr lang="en-US" sz="2800" dirty="0">
                <a:latin typeface="AngsanaUPC" panose="02020603050405020304" pitchFamily="18" charset="-34"/>
                <a:cs typeface="AngsanaUPC" panose="02020603050405020304" pitchFamily="18" charset="-34"/>
              </a:rPr>
              <a:t>5% Tax is to be collected during Quarters 1 &amp;4</a:t>
            </a:r>
          </a:p>
          <a:p>
            <a:pPr marL="0" indent="0" algn="ctr">
              <a:buNone/>
            </a:pPr>
            <a:r>
              <a:rPr lang="en-US" sz="2800" dirty="0">
                <a:latin typeface="AngsanaUPC" panose="02020603050405020304" pitchFamily="18" charset="-34"/>
                <a:cs typeface="AngsanaUPC" panose="02020603050405020304" pitchFamily="18" charset="-34"/>
              </a:rPr>
              <a:t>(Jan, Feb, Mar, / Oct, Nov, Dec)</a:t>
            </a:r>
          </a:p>
        </p:txBody>
      </p:sp>
      <p:sp>
        <p:nvSpPr>
          <p:cNvPr id="7" name="Content Placeholder 2"/>
          <p:cNvSpPr txBox="1">
            <a:spLocks/>
          </p:cNvSpPr>
          <p:nvPr/>
        </p:nvSpPr>
        <p:spPr>
          <a:xfrm>
            <a:off x="6259210" y="3962400"/>
            <a:ext cx="4117891" cy="1295400"/>
          </a:xfrm>
          <a:prstGeom prst="rect">
            <a:avLst/>
          </a:prstGeom>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956816"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956816"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1956816"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8pPr>
            <a:lvl9pPr marL="1956816"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9pPr>
          </a:lstStyle>
          <a:p>
            <a:pPr marL="0" indent="0" algn="ctr">
              <a:buFont typeface="Arial" pitchFamily="34" charset="0"/>
              <a:buNone/>
            </a:pPr>
            <a:r>
              <a:rPr lang="en-US" sz="2800" dirty="0">
                <a:latin typeface="AngsanaUPC" panose="02020603050405020304" pitchFamily="18" charset="-34"/>
                <a:cs typeface="AngsanaUPC" panose="02020603050405020304" pitchFamily="18" charset="-34"/>
              </a:rPr>
              <a:t>6% Tax is to be collected during  Quarters 2 &amp; 3*</a:t>
            </a:r>
          </a:p>
          <a:p>
            <a:pPr marL="0" indent="0" algn="ctr">
              <a:buFont typeface="Arial" pitchFamily="34" charset="0"/>
              <a:buNone/>
            </a:pPr>
            <a:r>
              <a:rPr lang="en-US" sz="2800" dirty="0">
                <a:latin typeface="AngsanaUPC" panose="02020603050405020304" pitchFamily="18" charset="-34"/>
                <a:cs typeface="AngsanaUPC" panose="02020603050405020304" pitchFamily="18" charset="-34"/>
              </a:rPr>
              <a:t>(Apr, May, Jun, / Jul, Aug, Sep)</a:t>
            </a:r>
          </a:p>
        </p:txBody>
      </p:sp>
      <p:sp>
        <p:nvSpPr>
          <p:cNvPr id="8" name="TextBox 7"/>
          <p:cNvSpPr txBox="1"/>
          <p:nvPr/>
        </p:nvSpPr>
        <p:spPr>
          <a:xfrm>
            <a:off x="2284412" y="5867400"/>
            <a:ext cx="8001000" cy="433965"/>
          </a:xfrm>
          <a:prstGeom prst="rect">
            <a:avLst/>
          </a:prstGeom>
          <a:noFill/>
        </p:spPr>
        <p:txBody>
          <a:bodyPr wrap="square" rtlCol="0">
            <a:spAutoFit/>
          </a:bodyPr>
          <a:lstStyle/>
          <a:p>
            <a:pPr algn="ctr">
              <a:lnSpc>
                <a:spcPct val="90000"/>
              </a:lnSpc>
            </a:pPr>
            <a:r>
              <a:rPr lang="en-US" sz="2400" dirty="0">
                <a:solidFill>
                  <a:srgbClr val="FFC000"/>
                </a:solidFill>
                <a:latin typeface="AngsanaUPC" panose="02020603050405020304" pitchFamily="18" charset="-34"/>
                <a:cs typeface="AngsanaUPC" panose="02020603050405020304" pitchFamily="18" charset="-34"/>
              </a:rPr>
              <a:t>*The Exception to this is ‘Long Term Rentals’ which are to be collected at 5% year round</a:t>
            </a:r>
          </a:p>
        </p:txBody>
      </p:sp>
      <p:sp>
        <p:nvSpPr>
          <p:cNvPr id="9" name="TextBox 8"/>
          <p:cNvSpPr txBox="1"/>
          <p:nvPr/>
        </p:nvSpPr>
        <p:spPr>
          <a:xfrm>
            <a:off x="483639" y="1962112"/>
            <a:ext cx="1811724" cy="1754326"/>
          </a:xfrm>
          <a:prstGeom prst="rect">
            <a:avLst/>
          </a:prstGeom>
          <a:solidFill>
            <a:schemeClr val="tx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nSpc>
                <a:spcPct val="90000"/>
              </a:lnSpc>
            </a:pPr>
            <a:r>
              <a:rPr lang="en-US" sz="2400" dirty="0">
                <a:solidFill>
                  <a:schemeClr val="bg1"/>
                </a:solidFill>
                <a:latin typeface="AngsanaUPC" panose="02020603050405020304" pitchFamily="18" charset="-34"/>
                <a:cs typeface="AngsanaUPC" panose="02020603050405020304" pitchFamily="18" charset="-34"/>
              </a:rPr>
              <a:t>Fill out your Tax information on each side according to when tax was collected</a:t>
            </a:r>
          </a:p>
        </p:txBody>
      </p:sp>
      <p:sp>
        <p:nvSpPr>
          <p:cNvPr id="10" name="Right Arrow 9"/>
          <p:cNvSpPr/>
          <p:nvPr/>
        </p:nvSpPr>
        <p:spPr>
          <a:xfrm rot="20646418">
            <a:off x="2042808" y="2940543"/>
            <a:ext cx="2438400" cy="468340"/>
          </a:xfrm>
          <a:prstGeom prst="rightArrow">
            <a:avLst/>
          </a:prstGeom>
          <a:solidFill>
            <a:schemeClr val="accent5">
              <a:lumMod val="75000"/>
            </a:schemeClr>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73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141412" y="5334000"/>
            <a:ext cx="4419600" cy="914400"/>
          </a:xfrm>
          <a:prstGeom prst="rect">
            <a:avLst/>
          </a:prstGeom>
          <a:solidFill>
            <a:schemeClr val="accent1">
              <a:lumMod val="75000"/>
            </a:schemeClr>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03412" y="289719"/>
            <a:ext cx="9143998" cy="1020762"/>
          </a:xfrm>
        </p:spPr>
        <p:txBody>
          <a:bodyPr>
            <a:noAutofit/>
          </a:bodyPr>
          <a:lstStyle/>
          <a:p>
            <a:r>
              <a:rPr lang="en-US" sz="4400" dirty="0">
                <a:latin typeface="Centaur" panose="02030504050205020304" pitchFamily="18" charset="0"/>
              </a:rPr>
              <a:t>Line </a:t>
            </a:r>
            <a:r>
              <a:rPr lang="en-US" sz="4400" dirty="0">
                <a:latin typeface="Iskoola Pota" panose="020B0502040204020203" pitchFamily="34" charset="0"/>
                <a:cs typeface="Iskoola Pota" panose="020B0502040204020203" pitchFamily="34" charset="0"/>
              </a:rPr>
              <a:t>1 &amp; 2</a:t>
            </a:r>
            <a:r>
              <a:rPr lang="en-US" sz="4400" dirty="0">
                <a:latin typeface="Centaur" panose="02030504050205020304" pitchFamily="18" charset="0"/>
              </a:rPr>
              <a:t>: Gross Receipts (Excluding Tax)</a:t>
            </a:r>
          </a:p>
        </p:txBody>
      </p:sp>
      <p:sp>
        <p:nvSpPr>
          <p:cNvPr id="6" name="Content Placeholder 5"/>
          <p:cNvSpPr>
            <a:spLocks noGrp="1"/>
          </p:cNvSpPr>
          <p:nvPr>
            <p:ph sz="half" idx="2"/>
          </p:nvPr>
        </p:nvSpPr>
        <p:spPr>
          <a:xfrm>
            <a:off x="1141412" y="1905000"/>
            <a:ext cx="4419598" cy="4419600"/>
          </a:xfrm>
        </p:spPr>
        <p:txBody>
          <a:bodyPr>
            <a:normAutofit/>
          </a:bodyPr>
          <a:lstStyle/>
          <a:p>
            <a:pPr marL="0" indent="0">
              <a:buNone/>
            </a:pPr>
            <a:r>
              <a:rPr lang="en-US" dirty="0">
                <a:solidFill>
                  <a:srgbClr val="FFFF00"/>
                </a:solidFill>
                <a:latin typeface="AngsanaUPC" panose="02020603050405020304" pitchFamily="18" charset="-34"/>
                <a:cs typeface="AngsanaUPC" panose="02020603050405020304" pitchFamily="18" charset="-34"/>
              </a:rPr>
              <a:t>Line 1: </a:t>
            </a:r>
            <a:r>
              <a:rPr lang="en-US" dirty="0">
                <a:latin typeface="AngsanaUPC" panose="02020603050405020304" pitchFamily="18" charset="-34"/>
                <a:cs typeface="AngsanaUPC" panose="02020603050405020304" pitchFamily="18" charset="-34"/>
              </a:rPr>
              <a:t>Gross Receipts: This is where you fill out the total dollar amount collected for the sale/service. This amount is broken down into 3 subsections.</a:t>
            </a:r>
          </a:p>
          <a:p>
            <a:pPr marL="457200" indent="-457200">
              <a:lnSpc>
                <a:spcPct val="50000"/>
              </a:lnSpc>
              <a:buAutoNum type="alphaUcPeriod"/>
            </a:pPr>
            <a:r>
              <a:rPr lang="en-US" dirty="0">
                <a:latin typeface="AngsanaUPC" panose="02020603050405020304" pitchFamily="18" charset="-34"/>
                <a:cs typeface="AngsanaUPC" panose="02020603050405020304" pitchFamily="18" charset="-34"/>
              </a:rPr>
              <a:t>Sales/Services</a:t>
            </a:r>
          </a:p>
          <a:p>
            <a:pPr marL="457200" indent="-457200">
              <a:lnSpc>
                <a:spcPct val="50000"/>
              </a:lnSpc>
              <a:buAutoNum type="alphaUcPeriod"/>
            </a:pPr>
            <a:r>
              <a:rPr lang="en-US" dirty="0">
                <a:latin typeface="AngsanaUPC" panose="02020603050405020304" pitchFamily="18" charset="-34"/>
                <a:cs typeface="AngsanaUPC" panose="02020603050405020304" pitchFamily="18" charset="-34"/>
              </a:rPr>
              <a:t>Rental (Long Term):  </a:t>
            </a:r>
            <a:r>
              <a:rPr lang="en-US" dirty="0">
                <a:solidFill>
                  <a:srgbClr val="FF0000"/>
                </a:solidFill>
                <a:latin typeface="AngsanaUPC" panose="02020603050405020304" pitchFamily="18" charset="-34"/>
                <a:cs typeface="AngsanaUPC" panose="02020603050405020304" pitchFamily="18" charset="-34"/>
              </a:rPr>
              <a:t>Tax Collected at 5% year round</a:t>
            </a:r>
            <a:endParaRPr lang="en-US" dirty="0">
              <a:latin typeface="AngsanaUPC" panose="02020603050405020304" pitchFamily="18" charset="-34"/>
              <a:cs typeface="AngsanaUPC" panose="02020603050405020304" pitchFamily="18" charset="-34"/>
            </a:endParaRPr>
          </a:p>
          <a:p>
            <a:pPr marL="457200" indent="-457200">
              <a:lnSpc>
                <a:spcPct val="50000"/>
              </a:lnSpc>
              <a:buAutoNum type="alphaUcPeriod"/>
            </a:pPr>
            <a:r>
              <a:rPr lang="en-US" dirty="0">
                <a:latin typeface="AngsanaUPC" panose="02020603050405020304" pitchFamily="18" charset="-34"/>
                <a:cs typeface="AngsanaUPC" panose="02020603050405020304" pitchFamily="18" charset="-34"/>
              </a:rPr>
              <a:t>Rental less that 30 days: </a:t>
            </a:r>
            <a:r>
              <a:rPr lang="en-US" dirty="0">
                <a:solidFill>
                  <a:srgbClr val="FF0000"/>
                </a:solidFill>
                <a:latin typeface="AngsanaUPC" panose="02020603050405020304" pitchFamily="18" charset="-34"/>
                <a:cs typeface="AngsanaUPC" panose="02020603050405020304" pitchFamily="18" charset="-34"/>
              </a:rPr>
              <a:t>Tax collected at 5% or 6% based on when services was provided. AS WELL AS a 6% Bed Tax (See Bed Tax Form on Slide #15)</a:t>
            </a:r>
          </a:p>
          <a:p>
            <a:pPr marL="0" indent="0">
              <a:lnSpc>
                <a:spcPct val="50000"/>
              </a:lnSpc>
              <a:buNone/>
            </a:pPr>
            <a:endParaRPr lang="en-US" dirty="0">
              <a:solidFill>
                <a:srgbClr val="FF0000"/>
              </a:solidFill>
              <a:latin typeface="AngsanaUPC" panose="02020603050405020304" pitchFamily="18" charset="-34"/>
              <a:cs typeface="AngsanaUPC" panose="02020603050405020304" pitchFamily="18" charset="-34"/>
            </a:endParaRPr>
          </a:p>
          <a:p>
            <a:pPr marL="0" indent="0" algn="ctr">
              <a:lnSpc>
                <a:spcPct val="50000"/>
              </a:lnSpc>
              <a:buNone/>
            </a:pPr>
            <a:r>
              <a:rPr lang="en-US" sz="3600" dirty="0">
                <a:latin typeface="AngsanaUPC" panose="02020603050405020304" pitchFamily="18" charset="-34"/>
                <a:cs typeface="AngsanaUPC" panose="02020603050405020304" pitchFamily="18" charset="-34"/>
              </a:rPr>
              <a:t>The dollar amount listed on these lines should NOT include tax!</a:t>
            </a:r>
          </a:p>
        </p:txBody>
      </p:sp>
      <p:pic>
        <p:nvPicPr>
          <p:cNvPr id="8" name="Picture 7"/>
          <p:cNvPicPr>
            <a:picLocks noChangeAspect="1"/>
          </p:cNvPicPr>
          <p:nvPr/>
        </p:nvPicPr>
        <p:blipFill>
          <a:blip r:embed="rId2"/>
          <a:stretch>
            <a:fillRect/>
          </a:stretch>
        </p:blipFill>
        <p:spPr>
          <a:xfrm>
            <a:off x="6246812" y="2514600"/>
            <a:ext cx="5520782" cy="1769767"/>
          </a:xfrm>
          <a:prstGeom prst="rect">
            <a:avLst/>
          </a:prstGeom>
          <a:ln>
            <a:noFill/>
          </a:ln>
          <a:effectLst>
            <a:softEdge rad="112500"/>
          </a:effectLst>
        </p:spPr>
      </p:pic>
      <p:sp>
        <p:nvSpPr>
          <p:cNvPr id="10" name="Right Arrow 9"/>
          <p:cNvSpPr/>
          <p:nvPr/>
        </p:nvSpPr>
        <p:spPr>
          <a:xfrm rot="18368929">
            <a:off x="7841201" y="4486057"/>
            <a:ext cx="1600200" cy="609600"/>
          </a:xfrm>
          <a:prstGeom prst="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627812" y="5503567"/>
            <a:ext cx="3124200" cy="424732"/>
          </a:xfrm>
          <a:prstGeom prst="rect">
            <a:avLst/>
          </a:prstGeom>
          <a:noFill/>
        </p:spPr>
        <p:txBody>
          <a:bodyPr wrap="square" rtlCol="0">
            <a:spAutoFit/>
          </a:bodyPr>
          <a:lstStyle/>
          <a:p>
            <a:pPr>
              <a:lnSpc>
                <a:spcPct val="90000"/>
              </a:lnSpc>
            </a:pPr>
            <a:r>
              <a:rPr lang="en-US" sz="2400" dirty="0">
                <a:solidFill>
                  <a:srgbClr val="FFFF00"/>
                </a:solidFill>
                <a:latin typeface="AngsanaUPC" panose="02020603050405020304" pitchFamily="18" charset="-34"/>
                <a:cs typeface="AngsanaUPC" panose="02020603050405020304" pitchFamily="18" charset="-34"/>
              </a:rPr>
              <a:t>Line 2: </a:t>
            </a:r>
            <a:r>
              <a:rPr lang="en-US" sz="2400" dirty="0">
                <a:latin typeface="AngsanaUPC" panose="02020603050405020304" pitchFamily="18" charset="-34"/>
                <a:cs typeface="AngsanaUPC" panose="02020603050405020304" pitchFamily="18" charset="-34"/>
              </a:rPr>
              <a:t>Add Lines A-C from Line 1. </a:t>
            </a:r>
          </a:p>
        </p:txBody>
      </p:sp>
    </p:spTree>
    <p:extLst>
      <p:ext uri="{BB962C8B-B14F-4D97-AF65-F5344CB8AC3E}">
        <p14:creationId xmlns:p14="http://schemas.microsoft.com/office/powerpoint/2010/main" val="198955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Centaur" panose="02030504050205020304" pitchFamily="18" charset="0"/>
              </a:rPr>
              <a:t>Exemptions! (Line 3)</a:t>
            </a:r>
          </a:p>
        </p:txBody>
      </p:sp>
      <p:sp>
        <p:nvSpPr>
          <p:cNvPr id="4" name="Content Placeholder 3"/>
          <p:cNvSpPr>
            <a:spLocks noGrp="1"/>
          </p:cNvSpPr>
          <p:nvPr>
            <p:ph sz="half" idx="2"/>
          </p:nvPr>
        </p:nvSpPr>
        <p:spPr>
          <a:xfrm>
            <a:off x="1522414" y="2438400"/>
            <a:ext cx="4343398" cy="2895601"/>
          </a:xfrm>
        </p:spPr>
        <p:txBody>
          <a:bodyPr>
            <a:noAutofit/>
          </a:bodyPr>
          <a:lstStyle/>
          <a:p>
            <a:pPr marL="0" indent="0">
              <a:buNone/>
            </a:pPr>
            <a:r>
              <a:rPr lang="en-US" dirty="0">
                <a:solidFill>
                  <a:srgbClr val="FFFF00"/>
                </a:solidFill>
                <a:latin typeface="AngsanaUPC" panose="02020603050405020304" pitchFamily="18" charset="-34"/>
                <a:cs typeface="AngsanaUPC" panose="02020603050405020304" pitchFamily="18" charset="-34"/>
              </a:rPr>
              <a:t>Line 3: </a:t>
            </a:r>
            <a:r>
              <a:rPr lang="en-US" dirty="0">
                <a:latin typeface="AngsanaUPC" panose="02020603050405020304" pitchFamily="18" charset="-34"/>
                <a:cs typeface="AngsanaUPC" panose="02020603050405020304" pitchFamily="18" charset="-34"/>
              </a:rPr>
              <a:t>This is where you will deduct the tax exempted sales from your Total Gross Receipts.</a:t>
            </a:r>
          </a:p>
          <a:p>
            <a:r>
              <a:rPr lang="en-US" dirty="0">
                <a:solidFill>
                  <a:schemeClr val="accent1"/>
                </a:solidFill>
                <a:latin typeface="AngsanaUPC" panose="02020603050405020304" pitchFamily="18" charset="-34"/>
                <a:cs typeface="AngsanaUPC" panose="02020603050405020304" pitchFamily="18" charset="-34"/>
              </a:rPr>
              <a:t>The City of Sitka has a full list of approved exemptions to be found in SGC 4.09.100 </a:t>
            </a:r>
          </a:p>
          <a:p>
            <a:pPr marL="0" indent="0" algn="ctr">
              <a:buNone/>
            </a:pPr>
            <a:r>
              <a:rPr lang="en-US" dirty="0">
                <a:latin typeface="AngsanaUPC" panose="02020603050405020304" pitchFamily="18" charset="-34"/>
                <a:cs typeface="AngsanaUPC" panose="02020603050405020304" pitchFamily="18" charset="-34"/>
              </a:rPr>
              <a:t>Click here for a link to this section of the code!</a:t>
            </a:r>
          </a:p>
        </p:txBody>
      </p:sp>
      <p:pic>
        <p:nvPicPr>
          <p:cNvPr id="7" name="Content Placeholder 6"/>
          <p:cNvPicPr>
            <a:picLocks noGrp="1" noChangeAspect="1"/>
          </p:cNvPicPr>
          <p:nvPr>
            <p:ph sz="quarter" idx="4"/>
          </p:nvPr>
        </p:nvPicPr>
        <p:blipFill>
          <a:blip r:embed="rId2"/>
          <a:stretch>
            <a:fillRect/>
          </a:stretch>
        </p:blipFill>
        <p:spPr>
          <a:xfrm>
            <a:off x="6475412" y="2438400"/>
            <a:ext cx="5122591" cy="3000375"/>
          </a:xfrm>
          <a:prstGeom prst="rect">
            <a:avLst/>
          </a:prstGeom>
          <a:ln>
            <a:noFill/>
          </a:ln>
          <a:effectLst>
            <a:softEdge rad="112500"/>
          </a:effectLst>
        </p:spPr>
      </p:pic>
    </p:spTree>
    <p:extLst>
      <p:ext uri="{BB962C8B-B14F-4D97-AF65-F5344CB8AC3E}">
        <p14:creationId xmlns:p14="http://schemas.microsoft.com/office/powerpoint/2010/main" val="4135151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latin typeface="Centaur" panose="02030504050205020304" pitchFamily="18" charset="0"/>
              </a:rPr>
              <a:t>Exemption A :  Wholesale</a:t>
            </a:r>
          </a:p>
        </p:txBody>
      </p:sp>
      <p:pic>
        <p:nvPicPr>
          <p:cNvPr id="8" name="Picture 7"/>
          <p:cNvPicPr>
            <a:picLocks noChangeAspect="1"/>
          </p:cNvPicPr>
          <p:nvPr/>
        </p:nvPicPr>
        <p:blipFill>
          <a:blip r:embed="rId2"/>
          <a:stretch>
            <a:fillRect/>
          </a:stretch>
        </p:blipFill>
        <p:spPr>
          <a:xfrm>
            <a:off x="6551612" y="2362200"/>
            <a:ext cx="5127180" cy="2999492"/>
          </a:xfrm>
          <a:prstGeom prst="rect">
            <a:avLst/>
          </a:prstGeom>
          <a:ln>
            <a:noFill/>
          </a:ln>
          <a:effectLst>
            <a:softEdge rad="112500"/>
          </a:effectLst>
        </p:spPr>
      </p:pic>
      <p:sp>
        <p:nvSpPr>
          <p:cNvPr id="9" name="Right Arrow 8"/>
          <p:cNvSpPr/>
          <p:nvPr/>
        </p:nvSpPr>
        <p:spPr>
          <a:xfrm>
            <a:off x="4866872" y="2764421"/>
            <a:ext cx="2085231" cy="304800"/>
          </a:xfrm>
          <a:prstGeom prst="rightArrow">
            <a:avLst/>
          </a:prstGeom>
          <a:solidFill>
            <a:schemeClr val="accent2"/>
          </a:solidFill>
          <a:ln>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065212" y="1866037"/>
            <a:ext cx="3810000" cy="1410563"/>
          </a:xfrm>
          <a:prstGeom prst="rect">
            <a:avLst/>
          </a:prstGeom>
          <a:solidFill>
            <a:schemeClr val="accent2"/>
          </a:solidFill>
        </p:spPr>
        <p:txBody>
          <a:bodyPr wrap="square" rtlCol="0">
            <a:noAutofit/>
          </a:bodyPr>
          <a:lstStyle/>
          <a:p>
            <a:pPr>
              <a:lnSpc>
                <a:spcPct val="90000"/>
              </a:lnSpc>
            </a:pPr>
            <a:r>
              <a:rPr lang="en-US" sz="2400" dirty="0">
                <a:solidFill>
                  <a:schemeClr val="bg1"/>
                </a:solidFill>
                <a:latin typeface="AngsanaUPC" panose="02020603050405020304" pitchFamily="18" charset="-34"/>
                <a:cs typeface="AngsanaUPC" panose="02020603050405020304" pitchFamily="18" charset="-34"/>
              </a:rPr>
              <a:t>SGC 4.09.100</a:t>
            </a:r>
          </a:p>
          <a:p>
            <a:pPr>
              <a:lnSpc>
                <a:spcPct val="90000"/>
              </a:lnSpc>
            </a:pPr>
            <a:r>
              <a:rPr lang="en-US" sz="2400" dirty="0">
                <a:solidFill>
                  <a:schemeClr val="bg1"/>
                </a:solidFill>
                <a:latin typeface="AngsanaUPC" panose="02020603050405020304" pitchFamily="18" charset="-34"/>
                <a:cs typeface="AngsanaUPC" panose="02020603050405020304" pitchFamily="18" charset="-34"/>
              </a:rPr>
              <a:t>P.    Resale. A sale for resale of a product, service or rental to a consumer where the resale is subject to tax is exempt.</a:t>
            </a:r>
          </a:p>
          <a:p>
            <a:pPr>
              <a:lnSpc>
                <a:spcPct val="90000"/>
              </a:lnSpc>
            </a:pPr>
            <a:endParaRPr lang="en-US" sz="2400" dirty="0">
              <a:latin typeface="AngsanaUPC" panose="02020603050405020304" pitchFamily="18" charset="-34"/>
              <a:cs typeface="AngsanaUPC" panose="02020603050405020304" pitchFamily="18" charset="-34"/>
            </a:endParaRPr>
          </a:p>
        </p:txBody>
      </p:sp>
      <p:sp>
        <p:nvSpPr>
          <p:cNvPr id="12" name="TextBox 11"/>
          <p:cNvSpPr txBox="1"/>
          <p:nvPr/>
        </p:nvSpPr>
        <p:spPr>
          <a:xfrm>
            <a:off x="1054943" y="3464689"/>
            <a:ext cx="4648200" cy="2751522"/>
          </a:xfrm>
          <a:prstGeom prst="rect">
            <a:avLst/>
          </a:prstGeom>
          <a:noFill/>
        </p:spPr>
        <p:txBody>
          <a:bodyPr wrap="square" rtlCol="0">
            <a:spAutoFit/>
          </a:bodyPr>
          <a:lstStyle/>
          <a:p>
            <a:pPr>
              <a:lnSpc>
                <a:spcPct val="90000"/>
              </a:lnSpc>
            </a:pPr>
            <a:r>
              <a:rPr lang="en-US" sz="2400" dirty="0">
                <a:latin typeface="AngsanaUPC" panose="02020603050405020304" pitchFamily="18" charset="-34"/>
                <a:cs typeface="AngsanaUPC" panose="02020603050405020304" pitchFamily="18" charset="-34"/>
              </a:rPr>
              <a:t>This exemption is to be used when the business provides a sale or service that is to be taxed by the end user. The business or buyer that is receiving the ‘wholesale’ service or sale is to collect and remit city sales tax on this dollar amount.</a:t>
            </a:r>
          </a:p>
          <a:p>
            <a:pPr>
              <a:lnSpc>
                <a:spcPct val="90000"/>
              </a:lnSpc>
            </a:pPr>
            <a:endParaRPr lang="en-US" sz="2400" dirty="0">
              <a:latin typeface="AngsanaUPC" panose="02020603050405020304" pitchFamily="18" charset="-34"/>
              <a:cs typeface="AngsanaUPC" panose="02020603050405020304" pitchFamily="18" charset="-34"/>
            </a:endParaRPr>
          </a:p>
          <a:p>
            <a:pPr algn="ctr">
              <a:lnSpc>
                <a:spcPct val="90000"/>
              </a:lnSpc>
            </a:pPr>
            <a:r>
              <a:rPr lang="en-US" sz="2400" dirty="0">
                <a:solidFill>
                  <a:srgbClr val="FF0000"/>
                </a:solidFill>
                <a:latin typeface="AngsanaUPC" panose="02020603050405020304" pitchFamily="18" charset="-34"/>
                <a:cs typeface="AngsanaUPC" panose="02020603050405020304" pitchFamily="18" charset="-34"/>
              </a:rPr>
              <a:t>The business or buyer of this product should have a wholesale/resale exemption card. </a:t>
            </a:r>
          </a:p>
        </p:txBody>
      </p:sp>
      <p:sp>
        <p:nvSpPr>
          <p:cNvPr id="13" name="Rectangle 12"/>
          <p:cNvSpPr/>
          <p:nvPr/>
        </p:nvSpPr>
        <p:spPr>
          <a:xfrm>
            <a:off x="6867302" y="5576903"/>
            <a:ext cx="4495800" cy="931024"/>
          </a:xfrm>
          <a:prstGeom prst="rect">
            <a:avLst/>
          </a:prstGeom>
          <a:ln>
            <a:solidFill>
              <a:srgbClr val="FF0000"/>
            </a:solidFill>
          </a:ln>
        </p:spPr>
        <p:txBody>
          <a:bodyPr wrap="square">
            <a:spAutoFit/>
          </a:bodyPr>
          <a:lstStyle/>
          <a:p>
            <a:pPr lvl="0">
              <a:lnSpc>
                <a:spcPct val="90000"/>
              </a:lnSpc>
            </a:pPr>
            <a:r>
              <a:rPr lang="en-US" sz="2000" dirty="0">
                <a:solidFill>
                  <a:prstClr val="white"/>
                </a:solidFill>
                <a:latin typeface="AngsanaUPC" panose="02020603050405020304" pitchFamily="18" charset="-34"/>
                <a:cs typeface="AngsanaUPC" panose="02020603050405020304" pitchFamily="18" charset="-34"/>
              </a:rPr>
              <a:t>Wholesale number should match the tax exempt log that must be filled out by the tax exempt buyer for each tax exempt sale. Copies can be found </a:t>
            </a:r>
            <a:r>
              <a:rPr lang="en-US" sz="2000" dirty="0">
                <a:solidFill>
                  <a:prstClr val="white"/>
                </a:solidFill>
                <a:latin typeface="AngsanaUPC" panose="02020603050405020304" pitchFamily="18" charset="-34"/>
                <a:cs typeface="AngsanaUPC" panose="02020603050405020304" pitchFamily="18" charset="-34"/>
                <a:hlinkClick r:id="rId3" action="ppaction://hlinkfile"/>
              </a:rPr>
              <a:t>HERE</a:t>
            </a:r>
            <a:endParaRPr lang="en-US" sz="2000" dirty="0">
              <a:solidFill>
                <a:prstClr val="white"/>
              </a:solidFill>
              <a:latin typeface="AngsanaUPC" panose="02020603050405020304" pitchFamily="18" charset="-34"/>
              <a:cs typeface="AngsanaUPC" panose="02020603050405020304" pitchFamily="18" charset="-34"/>
            </a:endParaRPr>
          </a:p>
        </p:txBody>
      </p:sp>
    </p:spTree>
    <p:extLst>
      <p:ext uri="{BB962C8B-B14F-4D97-AF65-F5344CB8AC3E}">
        <p14:creationId xmlns:p14="http://schemas.microsoft.com/office/powerpoint/2010/main" val="2215894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a:latin typeface="Centaur" panose="02030504050205020304" pitchFamily="18" charset="0"/>
              </a:rPr>
              <a:t>Exemption B : Long Term Residential Rentals</a:t>
            </a:r>
          </a:p>
        </p:txBody>
      </p:sp>
      <p:pic>
        <p:nvPicPr>
          <p:cNvPr id="8" name="Picture 7"/>
          <p:cNvPicPr>
            <a:picLocks noChangeAspect="1"/>
          </p:cNvPicPr>
          <p:nvPr/>
        </p:nvPicPr>
        <p:blipFill>
          <a:blip r:embed="rId2"/>
          <a:stretch>
            <a:fillRect/>
          </a:stretch>
        </p:blipFill>
        <p:spPr>
          <a:xfrm>
            <a:off x="6551612" y="2362200"/>
            <a:ext cx="5127180" cy="2999492"/>
          </a:xfrm>
          <a:prstGeom prst="rect">
            <a:avLst/>
          </a:prstGeom>
          <a:ln>
            <a:noFill/>
          </a:ln>
          <a:effectLst>
            <a:softEdge rad="112500"/>
          </a:effectLst>
        </p:spPr>
      </p:pic>
      <p:sp>
        <p:nvSpPr>
          <p:cNvPr id="9" name="Right Arrow 8"/>
          <p:cNvSpPr/>
          <p:nvPr/>
        </p:nvSpPr>
        <p:spPr>
          <a:xfrm>
            <a:off x="4951412" y="3048000"/>
            <a:ext cx="2085231" cy="304800"/>
          </a:xfrm>
          <a:prstGeom prst="rightArrow">
            <a:avLst/>
          </a:prstGeom>
          <a:solidFill>
            <a:schemeClr val="accent2"/>
          </a:solidFill>
          <a:ln>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065212" y="1866037"/>
            <a:ext cx="4038600" cy="2096363"/>
          </a:xfrm>
          <a:prstGeom prst="rect">
            <a:avLst/>
          </a:prstGeom>
          <a:solidFill>
            <a:schemeClr val="accent2"/>
          </a:solidFill>
        </p:spPr>
        <p:txBody>
          <a:bodyPr wrap="square" rtlCol="0">
            <a:noAutofit/>
          </a:bodyPr>
          <a:lstStyle/>
          <a:p>
            <a:pPr>
              <a:lnSpc>
                <a:spcPct val="90000"/>
              </a:lnSpc>
            </a:pPr>
            <a:r>
              <a:rPr lang="en-US" sz="2400" dirty="0">
                <a:solidFill>
                  <a:schemeClr val="bg1"/>
                </a:solidFill>
                <a:latin typeface="AngsanaUPC" panose="02020603050405020304" pitchFamily="18" charset="-34"/>
                <a:cs typeface="AngsanaUPC" panose="02020603050405020304" pitchFamily="18" charset="-34"/>
              </a:rPr>
              <a:t>SGC 4.09.100</a:t>
            </a:r>
          </a:p>
          <a:p>
            <a:pPr>
              <a:lnSpc>
                <a:spcPct val="90000"/>
              </a:lnSpc>
            </a:pPr>
            <a:r>
              <a:rPr lang="en-US" sz="2400" dirty="0">
                <a:solidFill>
                  <a:schemeClr val="bg1"/>
                </a:solidFill>
                <a:latin typeface="AngsanaUPC" panose="02020603050405020304" pitchFamily="18" charset="-34"/>
                <a:cs typeface="AngsanaUPC" panose="02020603050405020304" pitchFamily="18" charset="-34"/>
              </a:rPr>
              <a:t>AA.    </a:t>
            </a:r>
            <a:r>
              <a:rPr lang="en-US" sz="2400" dirty="0">
                <a:solidFill>
                  <a:schemeClr val="bg2"/>
                </a:solidFill>
                <a:latin typeface="AngsanaUPC" panose="02020603050405020304" pitchFamily="18" charset="-34"/>
                <a:cs typeface="AngsanaUPC" panose="02020603050405020304" pitchFamily="18" charset="-34"/>
              </a:rPr>
              <a:t>Residential Rent. Rent paid for </a:t>
            </a:r>
            <a:r>
              <a:rPr lang="en-US" sz="2400" u="sng" dirty="0">
                <a:solidFill>
                  <a:schemeClr val="bg2"/>
                </a:solidFill>
                <a:latin typeface="AngsanaUPC" panose="02020603050405020304" pitchFamily="18" charset="-34"/>
                <a:cs typeface="AngsanaUPC" panose="02020603050405020304" pitchFamily="18" charset="-34"/>
              </a:rPr>
              <a:t>residential housing</a:t>
            </a:r>
            <a:r>
              <a:rPr lang="en-US" sz="2400" dirty="0">
                <a:solidFill>
                  <a:schemeClr val="bg2"/>
                </a:solidFill>
                <a:latin typeface="AngsanaUPC" panose="02020603050405020304" pitchFamily="18" charset="-34"/>
                <a:cs typeface="AngsanaUPC" panose="02020603050405020304" pitchFamily="18" charset="-34"/>
              </a:rPr>
              <a:t> for thirty or more consecutive days or an entire calendar month by a person or persons for a room, set of rooms, structure, or suite is exempt from sales taxes. </a:t>
            </a:r>
          </a:p>
        </p:txBody>
      </p:sp>
      <p:sp>
        <p:nvSpPr>
          <p:cNvPr id="3" name="TextBox 2"/>
          <p:cNvSpPr txBox="1"/>
          <p:nvPr/>
        </p:nvSpPr>
        <p:spPr>
          <a:xfrm>
            <a:off x="1103312" y="4267437"/>
            <a:ext cx="3962400" cy="1421928"/>
          </a:xfrm>
          <a:prstGeom prst="rect">
            <a:avLst/>
          </a:prstGeom>
          <a:noFill/>
        </p:spPr>
        <p:txBody>
          <a:bodyPr wrap="square" rtlCol="0">
            <a:spAutoFit/>
          </a:bodyPr>
          <a:lstStyle/>
          <a:p>
            <a:pPr algn="ctr">
              <a:lnSpc>
                <a:spcPct val="90000"/>
              </a:lnSpc>
            </a:pPr>
            <a:r>
              <a:rPr lang="en-US" sz="2400" dirty="0">
                <a:latin typeface="AngsanaUPC" panose="02020603050405020304" pitchFamily="18" charset="-34"/>
                <a:cs typeface="AngsanaUPC" panose="02020603050405020304" pitchFamily="18" charset="-34"/>
              </a:rPr>
              <a:t>Rentals Less than 30 days: This exemption does not apply to any transaction taxable under Chapter </a:t>
            </a:r>
            <a:r>
              <a:rPr lang="en-US" sz="2400" dirty="0">
                <a:latin typeface="AngsanaUPC" panose="02020603050405020304" pitchFamily="18" charset="-34"/>
                <a:cs typeface="AngsanaUPC" panose="02020603050405020304" pitchFamily="18" charset="-34"/>
                <a:hlinkClick r:id="rId3"/>
              </a:rPr>
              <a:t>4.24</a:t>
            </a:r>
            <a:r>
              <a:rPr lang="en-US" sz="2400" dirty="0">
                <a:latin typeface="AngsanaUPC" panose="02020603050405020304" pitchFamily="18" charset="-34"/>
                <a:cs typeface="AngsanaUPC" panose="02020603050405020304" pitchFamily="18" charset="-34"/>
              </a:rPr>
              <a:t> regarding the hotel, motel, and bed and breakfast transient room tax.</a:t>
            </a:r>
          </a:p>
        </p:txBody>
      </p:sp>
      <p:sp>
        <p:nvSpPr>
          <p:cNvPr id="4" name="Rectangle 3"/>
          <p:cNvSpPr/>
          <p:nvPr/>
        </p:nvSpPr>
        <p:spPr>
          <a:xfrm>
            <a:off x="658469" y="6042972"/>
            <a:ext cx="10871887" cy="323165"/>
          </a:xfrm>
          <a:prstGeom prst="rect">
            <a:avLst/>
          </a:prstGeom>
        </p:spPr>
        <p:txBody>
          <a:bodyPr wrap="none">
            <a:spAutoFit/>
          </a:bodyPr>
          <a:lstStyle/>
          <a:p>
            <a:pPr lvl="0">
              <a:lnSpc>
                <a:spcPct val="50000"/>
              </a:lnSpc>
              <a:spcBef>
                <a:spcPts val="1800"/>
              </a:spcBef>
              <a:buSzPct val="100000"/>
            </a:pPr>
            <a:r>
              <a:rPr lang="en-US" sz="2400" dirty="0">
                <a:solidFill>
                  <a:srgbClr val="FF0000"/>
                </a:solidFill>
                <a:latin typeface="AngsanaUPC" panose="02020603050405020304" pitchFamily="18" charset="-34"/>
                <a:cs typeface="AngsanaUPC" panose="02020603050405020304" pitchFamily="18" charset="-34"/>
              </a:rPr>
              <a:t>Long Term Rent collected at 5% year round includes commercial and business space rent and is not exempted under this exemption</a:t>
            </a:r>
            <a:endParaRPr lang="en-US" sz="2400" dirty="0">
              <a:solidFill>
                <a:prstClr val="white"/>
              </a:solidFill>
              <a:latin typeface="AngsanaUPC" panose="02020603050405020304" pitchFamily="18" charset="-34"/>
              <a:cs typeface="AngsanaUPC" panose="02020603050405020304" pitchFamily="18" charset="-34"/>
            </a:endParaRPr>
          </a:p>
        </p:txBody>
      </p:sp>
    </p:spTree>
    <p:extLst>
      <p:ext uri="{BB962C8B-B14F-4D97-AF65-F5344CB8AC3E}">
        <p14:creationId xmlns:p14="http://schemas.microsoft.com/office/powerpoint/2010/main" val="2487517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a:latin typeface="Centaur" panose="02030504050205020304" pitchFamily="18" charset="0"/>
              </a:rPr>
              <a:t>Exemption C : Outside Municipality</a:t>
            </a:r>
          </a:p>
        </p:txBody>
      </p:sp>
      <p:pic>
        <p:nvPicPr>
          <p:cNvPr id="8" name="Picture 7"/>
          <p:cNvPicPr>
            <a:picLocks noChangeAspect="1"/>
          </p:cNvPicPr>
          <p:nvPr/>
        </p:nvPicPr>
        <p:blipFill>
          <a:blip r:embed="rId2"/>
          <a:stretch>
            <a:fillRect/>
          </a:stretch>
        </p:blipFill>
        <p:spPr>
          <a:xfrm>
            <a:off x="6551612" y="2362200"/>
            <a:ext cx="5127180" cy="2999492"/>
          </a:xfrm>
          <a:prstGeom prst="rect">
            <a:avLst/>
          </a:prstGeom>
          <a:ln>
            <a:noFill/>
          </a:ln>
          <a:effectLst>
            <a:softEdge rad="112500"/>
          </a:effectLst>
        </p:spPr>
      </p:pic>
      <p:sp>
        <p:nvSpPr>
          <p:cNvPr id="9" name="Right Arrow 8"/>
          <p:cNvSpPr/>
          <p:nvPr/>
        </p:nvSpPr>
        <p:spPr>
          <a:xfrm>
            <a:off x="4951412" y="3276837"/>
            <a:ext cx="2085231" cy="304800"/>
          </a:xfrm>
          <a:prstGeom prst="rightArrow">
            <a:avLst/>
          </a:prstGeom>
          <a:solidFill>
            <a:schemeClr val="accent2"/>
          </a:solidFill>
          <a:ln>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065212" y="1866037"/>
            <a:ext cx="4038600" cy="2096363"/>
          </a:xfrm>
          <a:prstGeom prst="rect">
            <a:avLst/>
          </a:prstGeom>
          <a:solidFill>
            <a:schemeClr val="accent2"/>
          </a:solidFill>
        </p:spPr>
        <p:txBody>
          <a:bodyPr wrap="square" rtlCol="0">
            <a:noAutofit/>
          </a:bodyPr>
          <a:lstStyle/>
          <a:p>
            <a:pPr>
              <a:lnSpc>
                <a:spcPct val="90000"/>
              </a:lnSpc>
            </a:pPr>
            <a:r>
              <a:rPr lang="en-US" sz="2400" dirty="0">
                <a:solidFill>
                  <a:schemeClr val="bg1"/>
                </a:solidFill>
                <a:latin typeface="AngsanaUPC" panose="02020603050405020304" pitchFamily="18" charset="-34"/>
                <a:cs typeface="AngsanaUPC" panose="02020603050405020304" pitchFamily="18" charset="-34"/>
              </a:rPr>
              <a:t>SGC 4.09.100</a:t>
            </a:r>
          </a:p>
          <a:p>
            <a:pPr>
              <a:lnSpc>
                <a:spcPct val="90000"/>
              </a:lnSpc>
            </a:pPr>
            <a:r>
              <a:rPr lang="en-US" sz="2000" dirty="0">
                <a:solidFill>
                  <a:schemeClr val="bg2"/>
                </a:solidFill>
                <a:latin typeface="AngsanaUPC" panose="02020603050405020304" pitchFamily="18" charset="-34"/>
                <a:cs typeface="AngsanaUPC" panose="02020603050405020304" pitchFamily="18" charset="-34"/>
              </a:rPr>
              <a:t>M.    Outside City and Borough. Sales of goods or services resulting from orders received from outside the city and borough by mail, telephone, or other similar public communication where delivery of the property or performance of services ordered is made outside the city and borough are exempt.</a:t>
            </a:r>
          </a:p>
        </p:txBody>
      </p:sp>
      <p:sp>
        <p:nvSpPr>
          <p:cNvPr id="3" name="TextBox 2"/>
          <p:cNvSpPr txBox="1"/>
          <p:nvPr/>
        </p:nvSpPr>
        <p:spPr>
          <a:xfrm>
            <a:off x="1065212" y="4152130"/>
            <a:ext cx="3962400" cy="2419124"/>
          </a:xfrm>
          <a:prstGeom prst="rect">
            <a:avLst/>
          </a:prstGeom>
          <a:noFill/>
        </p:spPr>
        <p:txBody>
          <a:bodyPr wrap="square" rtlCol="0">
            <a:spAutoFit/>
          </a:bodyPr>
          <a:lstStyle/>
          <a:p>
            <a:pPr>
              <a:lnSpc>
                <a:spcPct val="90000"/>
              </a:lnSpc>
            </a:pPr>
            <a:r>
              <a:rPr lang="en-US" sz="2400" dirty="0">
                <a:latin typeface="AngsanaUPC" panose="02020603050405020304" pitchFamily="18" charset="-34"/>
                <a:cs typeface="AngsanaUPC" panose="02020603050405020304" pitchFamily="18" charset="-34"/>
              </a:rPr>
              <a:t>This exemption includes two separate parts for sales and for services. </a:t>
            </a:r>
          </a:p>
          <a:p>
            <a:pPr marL="342900" indent="-342900">
              <a:lnSpc>
                <a:spcPct val="90000"/>
              </a:lnSpc>
              <a:buFont typeface="Arial" panose="020B0604020202020204" pitchFamily="34" charset="0"/>
              <a:buChar char="•"/>
            </a:pPr>
            <a:r>
              <a:rPr lang="en-US" sz="2400" dirty="0">
                <a:latin typeface="AngsanaUPC" panose="02020603050405020304" pitchFamily="18" charset="-34"/>
                <a:cs typeface="AngsanaUPC" panose="02020603050405020304" pitchFamily="18" charset="-34"/>
              </a:rPr>
              <a:t>Services that are provided to someone outside of the CBS and </a:t>
            </a:r>
            <a:r>
              <a:rPr lang="en-US" sz="2400" u="sng" dirty="0">
                <a:latin typeface="AngsanaUPC" panose="02020603050405020304" pitchFamily="18" charset="-34"/>
                <a:cs typeface="AngsanaUPC" panose="02020603050405020304" pitchFamily="18" charset="-34"/>
              </a:rPr>
              <a:t>performed</a:t>
            </a:r>
            <a:r>
              <a:rPr lang="en-US" sz="2400" dirty="0">
                <a:latin typeface="AngsanaUPC" panose="02020603050405020304" pitchFamily="18" charset="-34"/>
                <a:cs typeface="AngsanaUPC" panose="02020603050405020304" pitchFamily="18" charset="-34"/>
              </a:rPr>
              <a:t> outside the CBS are exempt.</a:t>
            </a:r>
          </a:p>
          <a:p>
            <a:pPr marL="342900" indent="-342900">
              <a:lnSpc>
                <a:spcPct val="90000"/>
              </a:lnSpc>
              <a:buFont typeface="Arial" panose="020B0604020202020204" pitchFamily="34" charset="0"/>
              <a:buChar char="•"/>
            </a:pPr>
            <a:r>
              <a:rPr lang="en-US" sz="2400" dirty="0">
                <a:latin typeface="AngsanaUPC" panose="02020603050405020304" pitchFamily="18" charset="-34"/>
                <a:cs typeface="AngsanaUPC" panose="02020603050405020304" pitchFamily="18" charset="-34"/>
              </a:rPr>
              <a:t>Sales made by mail or phone to be delivered outside of the CBS are exempt.</a:t>
            </a:r>
          </a:p>
        </p:txBody>
      </p:sp>
    </p:spTree>
    <p:extLst>
      <p:ext uri="{BB962C8B-B14F-4D97-AF65-F5344CB8AC3E}">
        <p14:creationId xmlns:p14="http://schemas.microsoft.com/office/powerpoint/2010/main" val="1317157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a:latin typeface="Centaur" panose="02030504050205020304" pitchFamily="18" charset="0"/>
              </a:rPr>
              <a:t>Exemption D : Senior Citizen Exemption</a:t>
            </a:r>
          </a:p>
        </p:txBody>
      </p:sp>
      <p:pic>
        <p:nvPicPr>
          <p:cNvPr id="8" name="Picture 7"/>
          <p:cNvPicPr>
            <a:picLocks noChangeAspect="1"/>
          </p:cNvPicPr>
          <p:nvPr/>
        </p:nvPicPr>
        <p:blipFill>
          <a:blip r:embed="rId2"/>
          <a:stretch>
            <a:fillRect/>
          </a:stretch>
        </p:blipFill>
        <p:spPr>
          <a:xfrm>
            <a:off x="6551612" y="1777091"/>
            <a:ext cx="5127180" cy="2999492"/>
          </a:xfrm>
          <a:prstGeom prst="rect">
            <a:avLst/>
          </a:prstGeom>
          <a:ln>
            <a:noFill/>
          </a:ln>
          <a:effectLst>
            <a:softEdge rad="112500"/>
          </a:effectLst>
        </p:spPr>
      </p:pic>
      <p:sp>
        <p:nvSpPr>
          <p:cNvPr id="9" name="Right Arrow 8"/>
          <p:cNvSpPr/>
          <p:nvPr/>
        </p:nvSpPr>
        <p:spPr>
          <a:xfrm>
            <a:off x="4951412" y="2975168"/>
            <a:ext cx="2085231" cy="304800"/>
          </a:xfrm>
          <a:prstGeom prst="rightArrow">
            <a:avLst/>
          </a:prstGeom>
          <a:solidFill>
            <a:schemeClr val="accent2"/>
          </a:solidFill>
          <a:ln>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100668" y="1689787"/>
            <a:ext cx="4038600" cy="2096363"/>
          </a:xfrm>
          <a:prstGeom prst="rect">
            <a:avLst/>
          </a:prstGeom>
          <a:solidFill>
            <a:schemeClr val="accent2"/>
          </a:solidFill>
        </p:spPr>
        <p:txBody>
          <a:bodyPr wrap="square" rtlCol="0">
            <a:noAutofit/>
          </a:bodyPr>
          <a:lstStyle/>
          <a:p>
            <a:pPr>
              <a:lnSpc>
                <a:spcPct val="90000"/>
              </a:lnSpc>
            </a:pPr>
            <a:r>
              <a:rPr lang="en-US" sz="2400" dirty="0">
                <a:solidFill>
                  <a:schemeClr val="bg1"/>
                </a:solidFill>
                <a:latin typeface="AngsanaUPC" panose="02020603050405020304" pitchFamily="18" charset="-34"/>
                <a:cs typeface="AngsanaUPC" panose="02020603050405020304" pitchFamily="18" charset="-34"/>
              </a:rPr>
              <a:t>SGC 4.09.100 </a:t>
            </a:r>
          </a:p>
          <a:p>
            <a:pPr>
              <a:lnSpc>
                <a:spcPct val="90000"/>
              </a:lnSpc>
            </a:pPr>
            <a:r>
              <a:rPr lang="en-US" sz="2400" dirty="0">
                <a:solidFill>
                  <a:schemeClr val="bg1"/>
                </a:solidFill>
                <a:latin typeface="AngsanaUPC" panose="02020603050405020304" pitchFamily="18" charset="-34"/>
                <a:cs typeface="AngsanaUPC" panose="02020603050405020304" pitchFamily="18" charset="-34"/>
              </a:rPr>
              <a:t>Y. A resident senior citizen (persons over the age of 65 who reside full time in Sitka) who holds a CBS issued senior exemption card may make personal use purchases tax exempt.</a:t>
            </a:r>
          </a:p>
          <a:p>
            <a:pPr>
              <a:lnSpc>
                <a:spcPct val="90000"/>
              </a:lnSpc>
            </a:pPr>
            <a:r>
              <a:rPr lang="en-US" sz="2400" dirty="0">
                <a:solidFill>
                  <a:schemeClr val="bg1"/>
                </a:solidFill>
                <a:latin typeface="AngsanaUPC" panose="02020603050405020304" pitchFamily="18" charset="-34"/>
                <a:cs typeface="AngsanaUPC" panose="02020603050405020304" pitchFamily="18" charset="-34"/>
              </a:rPr>
              <a:t>(Link to full exemption description HERE)</a:t>
            </a:r>
          </a:p>
        </p:txBody>
      </p:sp>
      <p:sp>
        <p:nvSpPr>
          <p:cNvPr id="3" name="TextBox 2"/>
          <p:cNvSpPr txBox="1"/>
          <p:nvPr/>
        </p:nvSpPr>
        <p:spPr>
          <a:xfrm>
            <a:off x="7161212" y="4876800"/>
            <a:ext cx="4114800" cy="16764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noAutofit/>
          </a:bodyPr>
          <a:lstStyle/>
          <a:p>
            <a:r>
              <a:rPr lang="en-US" sz="2200" b="1" dirty="0">
                <a:solidFill>
                  <a:schemeClr val="accent5">
                    <a:lumMod val="75000"/>
                  </a:schemeClr>
                </a:solidFill>
                <a:latin typeface="AngsanaUPC" panose="02020603050405020304" pitchFamily="18" charset="-34"/>
                <a:cs typeface="AngsanaUPC" panose="02020603050405020304" pitchFamily="18" charset="-34"/>
              </a:rPr>
              <a:t>Seniors may not use their tax exemption for:</a:t>
            </a:r>
          </a:p>
          <a:p>
            <a:r>
              <a:rPr lang="en-US" sz="2200" dirty="0">
                <a:solidFill>
                  <a:schemeClr val="accent6">
                    <a:lumMod val="40000"/>
                    <a:lumOff val="60000"/>
                  </a:schemeClr>
                </a:solidFill>
                <a:latin typeface="AngsanaUPC" panose="02020603050405020304" pitchFamily="18" charset="-34"/>
                <a:cs typeface="AngsanaUPC" panose="02020603050405020304" pitchFamily="18" charset="-34"/>
              </a:rPr>
              <a:t>a.    For use in any trade or business, including but not limited to commercial fishing (non-personal use)</a:t>
            </a:r>
          </a:p>
          <a:p>
            <a:r>
              <a:rPr lang="en-US" sz="2200" dirty="0">
                <a:solidFill>
                  <a:schemeClr val="accent6">
                    <a:lumMod val="40000"/>
                    <a:lumOff val="60000"/>
                  </a:schemeClr>
                </a:solidFill>
                <a:latin typeface="AngsanaUPC" panose="02020603050405020304" pitchFamily="18" charset="-34"/>
                <a:cs typeface="AngsanaUPC" panose="02020603050405020304" pitchFamily="18" charset="-34"/>
              </a:rPr>
              <a:t>b.    For purchase of alcoholic beverages, cigarettes, or other tobacco products.</a:t>
            </a:r>
          </a:p>
          <a:p>
            <a:pPr>
              <a:lnSpc>
                <a:spcPct val="90000"/>
              </a:lnSpc>
            </a:pPr>
            <a:endParaRPr lang="en-US" sz="2400" dirty="0">
              <a:latin typeface="AngsanaUPC" panose="02020603050405020304" pitchFamily="18" charset="-34"/>
              <a:cs typeface="AngsanaUPC" panose="02020603050405020304" pitchFamily="18" charset="-34"/>
            </a:endParaRPr>
          </a:p>
        </p:txBody>
      </p:sp>
      <p:pic>
        <p:nvPicPr>
          <p:cNvPr id="5" name="Picture 4"/>
          <p:cNvPicPr>
            <a:picLocks noChangeAspect="1"/>
          </p:cNvPicPr>
          <p:nvPr/>
        </p:nvPicPr>
        <p:blipFill>
          <a:blip r:embed="rId3"/>
          <a:stretch>
            <a:fillRect/>
          </a:stretch>
        </p:blipFill>
        <p:spPr>
          <a:xfrm>
            <a:off x="2554829" y="3942407"/>
            <a:ext cx="3350530" cy="2159070"/>
          </a:xfrm>
          <a:prstGeom prst="rect">
            <a:avLst/>
          </a:prstGeom>
          <a:ln>
            <a:noFill/>
          </a:ln>
          <a:effectLst>
            <a:outerShdw blurRad="44450" dist="27940" dir="5400000" algn="ctr">
              <a:srgbClr val="000000">
                <a:alpha val="32000"/>
              </a:srgbClr>
            </a:outerShdw>
            <a:softEdge rad="1130300"/>
          </a:effectLst>
          <a:scene3d>
            <a:camera prst="orthographicFront">
              <a:rot lat="0" lon="0" rev="0"/>
            </a:camera>
            <a:lightRig rig="balanced" dir="t">
              <a:rot lat="0" lon="0" rev="8700000"/>
            </a:lightRig>
          </a:scene3d>
          <a:sp3d>
            <a:bevelT w="190500" h="38100"/>
          </a:sp3d>
        </p:spPr>
      </p:pic>
      <p:cxnSp>
        <p:nvCxnSpPr>
          <p:cNvPr id="7" name="Straight Arrow Connector 6"/>
          <p:cNvCxnSpPr/>
          <p:nvPr/>
        </p:nvCxnSpPr>
        <p:spPr>
          <a:xfrm flipV="1">
            <a:off x="1812675" y="4550486"/>
            <a:ext cx="635505" cy="23682"/>
          </a:xfrm>
          <a:prstGeom prst="straightConnector1">
            <a:avLst/>
          </a:prstGeom>
          <a:ln w="25400">
            <a:miter lim="8000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648596" y="5849927"/>
            <a:ext cx="838198" cy="0"/>
          </a:xfrm>
          <a:prstGeom prst="straightConnector1">
            <a:avLst/>
          </a:prstGeom>
          <a:ln w="25400">
            <a:miter lim="8000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662732" y="5258341"/>
            <a:ext cx="838198" cy="228600"/>
          </a:xfrm>
          <a:prstGeom prst="straightConnector1">
            <a:avLst/>
          </a:prstGeom>
          <a:ln w="25400">
            <a:miter lim="800000"/>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653332" y="5372641"/>
            <a:ext cx="1383680" cy="424732"/>
          </a:xfrm>
          <a:prstGeom prst="rect">
            <a:avLst/>
          </a:prstGeom>
          <a:noFill/>
        </p:spPr>
        <p:txBody>
          <a:bodyPr wrap="square" rtlCol="0">
            <a:spAutoFit/>
          </a:bodyPr>
          <a:lstStyle/>
          <a:p>
            <a:pPr>
              <a:lnSpc>
                <a:spcPct val="90000"/>
              </a:lnSpc>
            </a:pPr>
            <a:r>
              <a:rPr lang="en-US" sz="2400" b="1" dirty="0">
                <a:solidFill>
                  <a:schemeClr val="bg1"/>
                </a:solidFill>
                <a:latin typeface="Times New Roman" panose="02020603050405020304" pitchFamily="18" charset="0"/>
                <a:cs typeface="Times New Roman" panose="02020603050405020304" pitchFamily="18" charset="0"/>
              </a:rPr>
              <a:t>No. ****</a:t>
            </a:r>
          </a:p>
        </p:txBody>
      </p:sp>
      <p:sp>
        <p:nvSpPr>
          <p:cNvPr id="16" name="TextBox 15"/>
          <p:cNvSpPr txBox="1"/>
          <p:nvPr/>
        </p:nvSpPr>
        <p:spPr>
          <a:xfrm>
            <a:off x="522002" y="4394792"/>
            <a:ext cx="1386716" cy="369332"/>
          </a:xfrm>
          <a:prstGeom prst="rect">
            <a:avLst/>
          </a:prstGeom>
          <a:noFill/>
        </p:spPr>
        <p:txBody>
          <a:bodyPr wrap="square" rtlCol="0">
            <a:spAutoFit/>
          </a:bodyPr>
          <a:lstStyle/>
          <a:p>
            <a:pPr>
              <a:lnSpc>
                <a:spcPct val="90000"/>
              </a:lnSpc>
            </a:pPr>
            <a:r>
              <a:rPr lang="en-US" sz="2000" dirty="0">
                <a:latin typeface="AngsanaUPC" panose="02020603050405020304" pitchFamily="18" charset="-34"/>
                <a:cs typeface="AngsanaUPC" panose="02020603050405020304" pitchFamily="18" charset="-34"/>
              </a:rPr>
              <a:t>Full Legal Name</a:t>
            </a:r>
          </a:p>
        </p:txBody>
      </p:sp>
      <p:sp>
        <p:nvSpPr>
          <p:cNvPr id="17" name="TextBox 16"/>
          <p:cNvSpPr txBox="1"/>
          <p:nvPr/>
        </p:nvSpPr>
        <p:spPr>
          <a:xfrm>
            <a:off x="426369" y="4835445"/>
            <a:ext cx="1600200" cy="646331"/>
          </a:xfrm>
          <a:prstGeom prst="rect">
            <a:avLst/>
          </a:prstGeom>
          <a:noFill/>
        </p:spPr>
        <p:txBody>
          <a:bodyPr wrap="square" rtlCol="0">
            <a:spAutoFit/>
          </a:bodyPr>
          <a:lstStyle/>
          <a:p>
            <a:pPr algn="ctr">
              <a:lnSpc>
                <a:spcPct val="90000"/>
              </a:lnSpc>
            </a:pPr>
            <a:r>
              <a:rPr lang="en-US" sz="2000" dirty="0">
                <a:latin typeface="AngsanaUPC" panose="02020603050405020304" pitchFamily="18" charset="-34"/>
                <a:cs typeface="AngsanaUPC" panose="02020603050405020304" pitchFamily="18" charset="-34"/>
              </a:rPr>
              <a:t>Tax Exempt Number</a:t>
            </a:r>
          </a:p>
          <a:p>
            <a:pPr algn="ctr">
              <a:lnSpc>
                <a:spcPct val="90000"/>
              </a:lnSpc>
            </a:pPr>
            <a:r>
              <a:rPr lang="en-US" sz="2000" dirty="0">
                <a:latin typeface="AngsanaUPC" panose="02020603050405020304" pitchFamily="18" charset="-34"/>
                <a:cs typeface="AngsanaUPC" panose="02020603050405020304" pitchFamily="18" charset="-34"/>
              </a:rPr>
              <a:t>(4 Digit)</a:t>
            </a:r>
          </a:p>
        </p:txBody>
      </p:sp>
      <p:sp>
        <p:nvSpPr>
          <p:cNvPr id="18" name="TextBox 17"/>
          <p:cNvSpPr txBox="1"/>
          <p:nvPr/>
        </p:nvSpPr>
        <p:spPr>
          <a:xfrm>
            <a:off x="522002" y="5638033"/>
            <a:ext cx="1184023" cy="424732"/>
          </a:xfrm>
          <a:prstGeom prst="rect">
            <a:avLst/>
          </a:prstGeom>
          <a:noFill/>
        </p:spPr>
        <p:txBody>
          <a:bodyPr wrap="square" rtlCol="0">
            <a:spAutoFit/>
          </a:bodyPr>
          <a:lstStyle/>
          <a:p>
            <a:pPr algn="ctr">
              <a:lnSpc>
                <a:spcPct val="90000"/>
              </a:lnSpc>
            </a:pPr>
            <a:r>
              <a:rPr lang="en-US" sz="2400" dirty="0">
                <a:latin typeface="AngsanaUPC" panose="02020603050405020304" pitchFamily="18" charset="-34"/>
                <a:cs typeface="AngsanaUPC" panose="02020603050405020304" pitchFamily="18" charset="-34"/>
              </a:rPr>
              <a:t>Signature</a:t>
            </a:r>
          </a:p>
        </p:txBody>
      </p:sp>
      <p:sp>
        <p:nvSpPr>
          <p:cNvPr id="19" name="TextBox 18"/>
          <p:cNvSpPr txBox="1"/>
          <p:nvPr/>
        </p:nvSpPr>
        <p:spPr>
          <a:xfrm>
            <a:off x="216717" y="6171114"/>
            <a:ext cx="4540154" cy="590931"/>
          </a:xfrm>
          <a:prstGeom prst="rect">
            <a:avLst/>
          </a:prstGeom>
          <a:noFill/>
          <a:ln>
            <a:solidFill>
              <a:srgbClr val="FF0000"/>
            </a:solidFill>
          </a:ln>
        </p:spPr>
        <p:txBody>
          <a:bodyPr wrap="square" rtlCol="0">
            <a:spAutoFit/>
          </a:bodyPr>
          <a:lstStyle/>
          <a:p>
            <a:pPr>
              <a:lnSpc>
                <a:spcPct val="90000"/>
              </a:lnSpc>
            </a:pPr>
            <a:r>
              <a:rPr lang="en-US" dirty="0">
                <a:latin typeface="AngsanaUPC" panose="02020603050405020304" pitchFamily="18" charset="-34"/>
                <a:cs typeface="AngsanaUPC" panose="02020603050405020304" pitchFamily="18" charset="-34"/>
              </a:rPr>
              <a:t>This should match the tax exempt log that must be filled out by the tax exempt buyer for each tax exempt sale. Copies can be found </a:t>
            </a:r>
            <a:r>
              <a:rPr lang="en-US" dirty="0">
                <a:latin typeface="AngsanaUPC" panose="02020603050405020304" pitchFamily="18" charset="-34"/>
                <a:cs typeface="AngsanaUPC" panose="02020603050405020304" pitchFamily="18" charset="-34"/>
                <a:hlinkClick r:id="rId4" action="ppaction://hlinkfile"/>
              </a:rPr>
              <a:t>HERE</a:t>
            </a:r>
            <a:endParaRPr lang="en-US" dirty="0">
              <a:latin typeface="AngsanaUPC" panose="02020603050405020304" pitchFamily="18" charset="-34"/>
              <a:cs typeface="AngsanaUPC" panose="02020603050405020304" pitchFamily="18" charset="-34"/>
            </a:endParaRPr>
          </a:p>
        </p:txBody>
      </p:sp>
      <p:sp>
        <p:nvSpPr>
          <p:cNvPr id="20" name="TextBox 19"/>
          <p:cNvSpPr txBox="1"/>
          <p:nvPr/>
        </p:nvSpPr>
        <p:spPr>
          <a:xfrm>
            <a:off x="367953" y="3781171"/>
            <a:ext cx="2285379" cy="557198"/>
          </a:xfrm>
          <a:prstGeom prst="rect">
            <a:avLst/>
          </a:prstGeom>
          <a:noFill/>
        </p:spPr>
        <p:txBody>
          <a:bodyPr wrap="square" rtlCol="0">
            <a:noAutofit/>
          </a:bodyPr>
          <a:lstStyle/>
          <a:p>
            <a:pPr>
              <a:lnSpc>
                <a:spcPct val="90000"/>
              </a:lnSpc>
            </a:pPr>
            <a:r>
              <a:rPr lang="en-US" sz="2000" b="1" u="sng" dirty="0">
                <a:solidFill>
                  <a:schemeClr val="accent2"/>
                </a:solidFill>
                <a:latin typeface="AngsanaUPC" panose="02020603050405020304" pitchFamily="18" charset="-34"/>
                <a:cs typeface="AngsanaUPC" panose="02020603050405020304" pitchFamily="18" charset="-34"/>
              </a:rPr>
              <a:t>Example of a CBS issued Senior Tax Exempt Card:</a:t>
            </a:r>
          </a:p>
          <a:p>
            <a:pPr>
              <a:lnSpc>
                <a:spcPct val="90000"/>
              </a:lnSpc>
            </a:pPr>
            <a:endParaRPr lang="en-US" sz="2000" b="1" dirty="0">
              <a:solidFill>
                <a:schemeClr val="accent2"/>
              </a:solidFill>
              <a:latin typeface="AngsanaUPC" panose="02020603050405020304" pitchFamily="18" charset="-34"/>
              <a:cs typeface="AngsanaUPC" panose="02020603050405020304" pitchFamily="18" charset="-34"/>
            </a:endParaRPr>
          </a:p>
        </p:txBody>
      </p:sp>
    </p:spTree>
    <p:extLst>
      <p:ext uri="{BB962C8B-B14F-4D97-AF65-F5344CB8AC3E}">
        <p14:creationId xmlns:p14="http://schemas.microsoft.com/office/powerpoint/2010/main" val="2862593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a:latin typeface="Centaur" panose="02030504050205020304" pitchFamily="18" charset="0"/>
              </a:rPr>
              <a:t>Exemption E : Government Agencies Exemption</a:t>
            </a:r>
          </a:p>
        </p:txBody>
      </p:sp>
      <p:pic>
        <p:nvPicPr>
          <p:cNvPr id="8" name="Picture 7"/>
          <p:cNvPicPr>
            <a:picLocks noChangeAspect="1"/>
          </p:cNvPicPr>
          <p:nvPr/>
        </p:nvPicPr>
        <p:blipFill>
          <a:blip r:embed="rId2"/>
          <a:stretch>
            <a:fillRect/>
          </a:stretch>
        </p:blipFill>
        <p:spPr>
          <a:xfrm>
            <a:off x="6551612" y="2228655"/>
            <a:ext cx="5127180" cy="2999492"/>
          </a:xfrm>
          <a:prstGeom prst="rect">
            <a:avLst/>
          </a:prstGeom>
        </p:spPr>
      </p:pic>
      <p:sp>
        <p:nvSpPr>
          <p:cNvPr id="9" name="Right Arrow 8"/>
          <p:cNvSpPr/>
          <p:nvPr/>
        </p:nvSpPr>
        <p:spPr>
          <a:xfrm>
            <a:off x="4951412" y="3728401"/>
            <a:ext cx="2085231" cy="304800"/>
          </a:xfrm>
          <a:prstGeom prst="rightArrow">
            <a:avLst/>
          </a:prstGeom>
          <a:solidFill>
            <a:schemeClr val="accent2"/>
          </a:solidFill>
          <a:ln>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141412" y="2590800"/>
            <a:ext cx="4038600" cy="2096363"/>
          </a:xfrm>
          <a:prstGeom prst="rect">
            <a:avLst/>
          </a:prstGeom>
          <a:solidFill>
            <a:schemeClr val="accent2"/>
          </a:solidFill>
        </p:spPr>
        <p:txBody>
          <a:bodyPr wrap="square" rtlCol="0">
            <a:noAutofit/>
          </a:bodyPr>
          <a:lstStyle/>
          <a:p>
            <a:pPr>
              <a:lnSpc>
                <a:spcPct val="90000"/>
              </a:lnSpc>
            </a:pPr>
            <a:r>
              <a:rPr lang="en-US" sz="2400" dirty="0">
                <a:solidFill>
                  <a:schemeClr val="bg1"/>
                </a:solidFill>
                <a:latin typeface="AngsanaUPC" panose="02020603050405020304" pitchFamily="18" charset="-34"/>
                <a:cs typeface="AngsanaUPC" panose="02020603050405020304" pitchFamily="18" charset="-34"/>
              </a:rPr>
              <a:t>SGC 4.09.100 </a:t>
            </a:r>
          </a:p>
          <a:p>
            <a:pPr>
              <a:lnSpc>
                <a:spcPct val="90000"/>
              </a:lnSpc>
            </a:pPr>
            <a:r>
              <a:rPr lang="en-US" sz="2400" dirty="0">
                <a:solidFill>
                  <a:schemeClr val="bg1"/>
                </a:solidFill>
                <a:latin typeface="AngsanaUPC" panose="02020603050405020304" pitchFamily="18" charset="-34"/>
                <a:cs typeface="AngsanaUPC" panose="02020603050405020304" pitchFamily="18" charset="-34"/>
              </a:rPr>
              <a:t>G. Governmental Agencies. A sale directly to any federal, state, municipal or tribal government, or any department or agency of these governments, is exempt. </a:t>
            </a:r>
          </a:p>
        </p:txBody>
      </p:sp>
      <p:sp>
        <p:nvSpPr>
          <p:cNvPr id="4" name="Rectangle 3"/>
          <p:cNvSpPr/>
          <p:nvPr/>
        </p:nvSpPr>
        <p:spPr>
          <a:xfrm>
            <a:off x="914399" y="4989170"/>
            <a:ext cx="4722813" cy="1098762"/>
          </a:xfrm>
          <a:prstGeom prst="rect">
            <a:avLst/>
          </a:prstGeom>
          <a:ln>
            <a:solidFill>
              <a:srgbClr val="FF0000"/>
            </a:solidFill>
          </a:ln>
        </p:spPr>
        <p:txBody>
          <a:bodyPr wrap="square">
            <a:spAutoFit/>
          </a:bodyPr>
          <a:lstStyle/>
          <a:p>
            <a:pPr>
              <a:lnSpc>
                <a:spcPct val="90000"/>
              </a:lnSpc>
            </a:pPr>
            <a:r>
              <a:rPr lang="en-US" sz="2400" dirty="0">
                <a:latin typeface="AngsanaUPC" panose="02020603050405020304" pitchFamily="18" charset="-34"/>
                <a:cs typeface="AngsanaUPC" panose="02020603050405020304" pitchFamily="18" charset="-34"/>
              </a:rPr>
              <a:t>This should match the tax exempt log that must be filled out by the tax exempt buyer for each tax exempt sale.  Copies can be found </a:t>
            </a:r>
            <a:r>
              <a:rPr lang="en-US" sz="2400" dirty="0">
                <a:latin typeface="AngsanaUPC" panose="02020603050405020304" pitchFamily="18" charset="-34"/>
                <a:cs typeface="AngsanaUPC" panose="02020603050405020304" pitchFamily="18" charset="-34"/>
                <a:hlinkClick r:id="rId3" action="ppaction://hlinkfile"/>
              </a:rPr>
              <a:t>HERE</a:t>
            </a:r>
            <a:r>
              <a:rPr lang="en-US" sz="2400" dirty="0">
                <a:latin typeface="AngsanaUPC" panose="02020603050405020304" pitchFamily="18" charset="-34"/>
                <a:cs typeface="AngsanaUPC" panose="02020603050405020304" pitchFamily="18" charset="-34"/>
              </a:rPr>
              <a:t>.</a:t>
            </a:r>
          </a:p>
        </p:txBody>
      </p:sp>
    </p:spTree>
    <p:extLst>
      <p:ext uri="{BB962C8B-B14F-4D97-AF65-F5344CB8AC3E}">
        <p14:creationId xmlns:p14="http://schemas.microsoft.com/office/powerpoint/2010/main" val="308213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399" y="274638"/>
            <a:ext cx="10971213" cy="1020762"/>
          </a:xfrm>
        </p:spPr>
        <p:txBody>
          <a:bodyPr>
            <a:noAutofit/>
          </a:bodyPr>
          <a:lstStyle/>
          <a:p>
            <a:pPr algn="ctr"/>
            <a:r>
              <a:rPr lang="en-US" sz="4000" dirty="0">
                <a:latin typeface="Centaur" panose="02030504050205020304" pitchFamily="18" charset="0"/>
              </a:rPr>
              <a:t>Exemption F : Government Supported Exempt Agencies</a:t>
            </a:r>
          </a:p>
        </p:txBody>
      </p:sp>
      <p:pic>
        <p:nvPicPr>
          <p:cNvPr id="8" name="Picture 7"/>
          <p:cNvPicPr>
            <a:picLocks noChangeAspect="1"/>
          </p:cNvPicPr>
          <p:nvPr/>
        </p:nvPicPr>
        <p:blipFill>
          <a:blip r:embed="rId2"/>
          <a:stretch>
            <a:fillRect/>
          </a:stretch>
        </p:blipFill>
        <p:spPr>
          <a:xfrm>
            <a:off x="6551612" y="2228655"/>
            <a:ext cx="5127180" cy="2999492"/>
          </a:xfrm>
          <a:prstGeom prst="rect">
            <a:avLst/>
          </a:prstGeom>
          <a:ln>
            <a:noFill/>
          </a:ln>
          <a:effectLst>
            <a:softEdge rad="112500"/>
          </a:effectLst>
        </p:spPr>
      </p:pic>
      <p:sp>
        <p:nvSpPr>
          <p:cNvPr id="9" name="Right Arrow 8"/>
          <p:cNvSpPr/>
          <p:nvPr/>
        </p:nvSpPr>
        <p:spPr>
          <a:xfrm>
            <a:off x="4951412" y="4038600"/>
            <a:ext cx="2085231" cy="304800"/>
          </a:xfrm>
          <a:prstGeom prst="rightArrow">
            <a:avLst/>
          </a:prstGeom>
          <a:solidFill>
            <a:schemeClr val="accent2"/>
          </a:solidFill>
          <a:ln>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914399" y="1981200"/>
            <a:ext cx="4265613" cy="2705963"/>
          </a:xfrm>
          <a:prstGeom prst="rect">
            <a:avLst/>
          </a:prstGeom>
          <a:solidFill>
            <a:schemeClr val="accent2"/>
          </a:solidFill>
        </p:spPr>
        <p:txBody>
          <a:bodyPr wrap="square" rtlCol="0">
            <a:noAutofit/>
          </a:bodyPr>
          <a:lstStyle/>
          <a:p>
            <a:pPr>
              <a:lnSpc>
                <a:spcPct val="90000"/>
              </a:lnSpc>
            </a:pPr>
            <a:r>
              <a:rPr lang="en-US" sz="2400" dirty="0">
                <a:solidFill>
                  <a:schemeClr val="bg1"/>
                </a:solidFill>
                <a:latin typeface="AngsanaUPC" panose="02020603050405020304" pitchFamily="18" charset="-34"/>
                <a:cs typeface="AngsanaUPC" panose="02020603050405020304" pitchFamily="18" charset="-34"/>
              </a:rPr>
              <a:t>SGC 4.09.100 </a:t>
            </a:r>
          </a:p>
          <a:p>
            <a:pPr>
              <a:lnSpc>
                <a:spcPct val="90000"/>
              </a:lnSpc>
            </a:pPr>
            <a:r>
              <a:rPr lang="en-US" sz="2400" dirty="0">
                <a:solidFill>
                  <a:schemeClr val="bg1"/>
                </a:solidFill>
                <a:latin typeface="AngsanaUPC" panose="02020603050405020304" pitchFamily="18" charset="-34"/>
                <a:cs typeface="AngsanaUPC" panose="02020603050405020304" pitchFamily="18" charset="-34"/>
              </a:rPr>
              <a:t>V.    Government-Funded Agencies. Nonprofit organizations that qualify as tax exempt under IRC Section 501(c) AND derive fifty percent or more of their gross revenue from local, state, or federal government sources are exempt from paying sales tax if they hold a tax exempt certificate.</a:t>
            </a:r>
          </a:p>
        </p:txBody>
      </p:sp>
      <p:sp>
        <p:nvSpPr>
          <p:cNvPr id="4" name="Rectangle 3"/>
          <p:cNvSpPr/>
          <p:nvPr/>
        </p:nvSpPr>
        <p:spPr>
          <a:xfrm>
            <a:off x="914399" y="4989170"/>
            <a:ext cx="4722813" cy="1098762"/>
          </a:xfrm>
          <a:prstGeom prst="rect">
            <a:avLst/>
          </a:prstGeom>
          <a:ln>
            <a:solidFill>
              <a:srgbClr val="FF0000"/>
            </a:solidFill>
          </a:ln>
        </p:spPr>
        <p:txBody>
          <a:bodyPr wrap="square">
            <a:spAutoFit/>
          </a:bodyPr>
          <a:lstStyle/>
          <a:p>
            <a:pPr>
              <a:lnSpc>
                <a:spcPct val="90000"/>
              </a:lnSpc>
            </a:pPr>
            <a:r>
              <a:rPr lang="en-US" sz="2400" dirty="0">
                <a:latin typeface="AngsanaUPC" panose="02020603050405020304" pitchFamily="18" charset="-34"/>
                <a:cs typeface="AngsanaUPC" panose="02020603050405020304" pitchFamily="18" charset="-34"/>
              </a:rPr>
              <a:t>This should match the tax exempt log that must be filled out by the tax exempt buyer for each tax exempt sale.  Copies can be found </a:t>
            </a:r>
            <a:r>
              <a:rPr lang="en-US" sz="2400" dirty="0">
                <a:latin typeface="AngsanaUPC" panose="02020603050405020304" pitchFamily="18" charset="-34"/>
                <a:cs typeface="AngsanaUPC" panose="02020603050405020304" pitchFamily="18" charset="-34"/>
                <a:hlinkClick r:id="rId3" action="ppaction://hlinkfile"/>
              </a:rPr>
              <a:t>HERE</a:t>
            </a:r>
            <a:r>
              <a:rPr lang="en-US" sz="2400" dirty="0">
                <a:latin typeface="AngsanaUPC" panose="02020603050405020304" pitchFamily="18" charset="-34"/>
                <a:cs typeface="AngsanaUPC" panose="02020603050405020304" pitchFamily="18" charset="-34"/>
              </a:rPr>
              <a:t>.</a:t>
            </a:r>
          </a:p>
        </p:txBody>
      </p:sp>
    </p:spTree>
    <p:extLst>
      <p:ext uri="{BB962C8B-B14F-4D97-AF65-F5344CB8AC3E}">
        <p14:creationId xmlns:p14="http://schemas.microsoft.com/office/powerpoint/2010/main" val="257169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399" y="274638"/>
            <a:ext cx="10971213" cy="1020762"/>
          </a:xfrm>
        </p:spPr>
        <p:txBody>
          <a:bodyPr>
            <a:noAutofit/>
          </a:bodyPr>
          <a:lstStyle/>
          <a:p>
            <a:pPr algn="ctr"/>
            <a:r>
              <a:rPr lang="en-US" sz="4000" dirty="0">
                <a:latin typeface="Centaur" panose="02030504050205020304" pitchFamily="18" charset="0"/>
              </a:rPr>
              <a:t>Exemption G : Sales Over the Taxable Limit</a:t>
            </a:r>
          </a:p>
        </p:txBody>
      </p:sp>
      <p:pic>
        <p:nvPicPr>
          <p:cNvPr id="8" name="Picture 7"/>
          <p:cNvPicPr>
            <a:picLocks noChangeAspect="1"/>
          </p:cNvPicPr>
          <p:nvPr/>
        </p:nvPicPr>
        <p:blipFill>
          <a:blip r:embed="rId2"/>
          <a:stretch>
            <a:fillRect/>
          </a:stretch>
        </p:blipFill>
        <p:spPr>
          <a:xfrm>
            <a:off x="6525220" y="1723957"/>
            <a:ext cx="4445992" cy="2600985"/>
          </a:xfrm>
          <a:prstGeom prst="rect">
            <a:avLst/>
          </a:prstGeom>
          <a:ln>
            <a:noFill/>
          </a:ln>
          <a:effectLst>
            <a:softEdge rad="112500"/>
          </a:effectLst>
        </p:spPr>
      </p:pic>
      <p:sp>
        <p:nvSpPr>
          <p:cNvPr id="9" name="Right Arrow 8"/>
          <p:cNvSpPr/>
          <p:nvPr/>
        </p:nvSpPr>
        <p:spPr>
          <a:xfrm>
            <a:off x="4799012" y="3505200"/>
            <a:ext cx="2085231" cy="304800"/>
          </a:xfrm>
          <a:prstGeom prst="rightArrow">
            <a:avLst/>
          </a:prstGeom>
          <a:solidFill>
            <a:schemeClr val="accent2"/>
          </a:solidFill>
          <a:ln>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914399" y="1734843"/>
            <a:ext cx="4494213" cy="2379957"/>
          </a:xfrm>
          <a:prstGeom prst="rect">
            <a:avLst/>
          </a:prstGeom>
          <a:solidFill>
            <a:schemeClr val="accent2"/>
          </a:solidFill>
        </p:spPr>
        <p:txBody>
          <a:bodyPr wrap="square" rtlCol="0">
            <a:noAutofit/>
          </a:bodyPr>
          <a:lstStyle/>
          <a:p>
            <a:pPr>
              <a:lnSpc>
                <a:spcPct val="90000"/>
              </a:lnSpc>
            </a:pPr>
            <a:r>
              <a:rPr lang="en-US" sz="2400" dirty="0">
                <a:solidFill>
                  <a:schemeClr val="bg1"/>
                </a:solidFill>
                <a:latin typeface="AngsanaUPC" panose="02020603050405020304" pitchFamily="18" charset="-34"/>
                <a:cs typeface="AngsanaUPC" panose="02020603050405020304" pitchFamily="18" charset="-34"/>
              </a:rPr>
              <a:t>SGC 4.09.100 </a:t>
            </a:r>
          </a:p>
          <a:p>
            <a:pPr>
              <a:lnSpc>
                <a:spcPct val="90000"/>
              </a:lnSpc>
            </a:pPr>
            <a:r>
              <a:rPr lang="en-US" sz="2400" dirty="0">
                <a:solidFill>
                  <a:schemeClr val="bg1"/>
                </a:solidFill>
                <a:latin typeface="AngsanaUPC" panose="02020603050405020304" pitchFamily="18" charset="-34"/>
                <a:cs typeface="AngsanaUPC" panose="02020603050405020304" pitchFamily="18" charset="-34"/>
              </a:rPr>
              <a:t>N.    Over $12,000 on Sales and Rents of Tangible Personal Property and/or on Sales of Services, and Over $12,000 in Rent or Lease of Real Property on a </a:t>
            </a:r>
            <a:r>
              <a:rPr lang="en-US" sz="2400" u="sng" dirty="0">
                <a:solidFill>
                  <a:schemeClr val="bg1"/>
                </a:solidFill>
                <a:latin typeface="AngsanaUPC" panose="02020603050405020304" pitchFamily="18" charset="-34"/>
                <a:cs typeface="AngsanaUPC" panose="02020603050405020304" pitchFamily="18" charset="-34"/>
              </a:rPr>
              <a:t>Monthly Basis</a:t>
            </a:r>
            <a:r>
              <a:rPr lang="en-US" sz="2400" dirty="0">
                <a:solidFill>
                  <a:schemeClr val="bg1"/>
                </a:solidFill>
                <a:latin typeface="AngsanaUPC" panose="02020603050405020304" pitchFamily="18" charset="-34"/>
                <a:cs typeface="AngsanaUPC" panose="02020603050405020304" pitchFamily="18" charset="-34"/>
              </a:rPr>
              <a:t>. That portion of a selling price for a single piece of equipment or tangible personal property or sale unit </a:t>
            </a:r>
            <a:r>
              <a:rPr lang="en-US" sz="2400" u="sng" dirty="0">
                <a:solidFill>
                  <a:schemeClr val="bg1"/>
                </a:solidFill>
                <a:latin typeface="AngsanaUPC" panose="02020603050405020304" pitchFamily="18" charset="-34"/>
                <a:cs typeface="AngsanaUPC" panose="02020603050405020304" pitchFamily="18" charset="-34"/>
              </a:rPr>
              <a:t>in excess </a:t>
            </a:r>
            <a:r>
              <a:rPr lang="en-US" sz="2400" dirty="0">
                <a:solidFill>
                  <a:schemeClr val="bg1"/>
                </a:solidFill>
                <a:latin typeface="AngsanaUPC" panose="02020603050405020304" pitchFamily="18" charset="-34"/>
                <a:cs typeface="AngsanaUPC" panose="02020603050405020304" pitchFamily="18" charset="-34"/>
              </a:rPr>
              <a:t>of $12,000 is exempt.</a:t>
            </a:r>
          </a:p>
        </p:txBody>
      </p:sp>
      <p:sp>
        <p:nvSpPr>
          <p:cNvPr id="3" name="TextBox 2"/>
          <p:cNvSpPr txBox="1"/>
          <p:nvPr/>
        </p:nvSpPr>
        <p:spPr>
          <a:xfrm>
            <a:off x="531812" y="4324942"/>
            <a:ext cx="10972800" cy="2419124"/>
          </a:xfrm>
          <a:prstGeom prst="rect">
            <a:avLst/>
          </a:prstGeom>
          <a:noFill/>
        </p:spPr>
        <p:txBody>
          <a:bodyPr wrap="square" rtlCol="0">
            <a:spAutoFit/>
          </a:bodyPr>
          <a:lstStyle/>
          <a:p>
            <a:pPr>
              <a:lnSpc>
                <a:spcPct val="90000"/>
              </a:lnSpc>
            </a:pPr>
            <a:r>
              <a:rPr lang="en-US" sz="2400" dirty="0">
                <a:latin typeface="AngsanaUPC" panose="02020603050405020304" pitchFamily="18" charset="-34"/>
                <a:cs typeface="AngsanaUPC" panose="02020603050405020304" pitchFamily="18" charset="-34"/>
              </a:rPr>
              <a:t>This line can be a little tricky for some. We would like to know is the dollar amount of the sale price that is in excess of $12,000. </a:t>
            </a:r>
          </a:p>
          <a:p>
            <a:pPr>
              <a:lnSpc>
                <a:spcPct val="90000"/>
              </a:lnSpc>
            </a:pPr>
            <a:endParaRPr lang="en-US" sz="2400" dirty="0">
              <a:latin typeface="AngsanaUPC" panose="02020603050405020304" pitchFamily="18" charset="-34"/>
              <a:cs typeface="AngsanaUPC" panose="02020603050405020304" pitchFamily="18" charset="-34"/>
            </a:endParaRPr>
          </a:p>
          <a:p>
            <a:pPr>
              <a:lnSpc>
                <a:spcPct val="90000"/>
              </a:lnSpc>
            </a:pPr>
            <a:r>
              <a:rPr lang="en-US" sz="2400" dirty="0">
                <a:solidFill>
                  <a:srgbClr val="FFC000"/>
                </a:solidFill>
                <a:latin typeface="AngsanaUPC" panose="02020603050405020304" pitchFamily="18" charset="-34"/>
                <a:cs typeface="AngsanaUPC" panose="02020603050405020304" pitchFamily="18" charset="-34"/>
              </a:rPr>
              <a:t>Example: </a:t>
            </a:r>
            <a:r>
              <a:rPr lang="en-US" sz="2400" dirty="0">
                <a:latin typeface="AngsanaUPC" panose="02020603050405020304" pitchFamily="18" charset="-34"/>
                <a:cs typeface="AngsanaUPC" panose="02020603050405020304" pitchFamily="18" charset="-34"/>
              </a:rPr>
              <a:t>Mary sells a large paintings for $14,525. She should charge sales tax on the first $12,000 for each sale (5% $600 or 6% $720) because the amount paid over $12,000 is exempt from taxation. On the blue tax return form Mary would write on line G. $2,525 as this is the amount in excess of $12,000 for each invoice that is tax exempt. If multiple transactions are made under this exemption you must add the excess amounts together. So, if Mary made another large sale, say $23,200 her equation would look like this: </a:t>
            </a:r>
            <a:r>
              <a:rPr lang="en-US" sz="2400" dirty="0">
                <a:solidFill>
                  <a:schemeClr val="accent4">
                    <a:lumMod val="60000"/>
                    <a:lumOff val="40000"/>
                  </a:schemeClr>
                </a:solidFill>
                <a:latin typeface="AngsanaUPC" panose="02020603050405020304" pitchFamily="18" charset="-34"/>
                <a:cs typeface="AngsanaUPC" panose="02020603050405020304" pitchFamily="18" charset="-34"/>
              </a:rPr>
              <a:t>($14,525 - $12,000 = $2,525 </a:t>
            </a:r>
            <a:r>
              <a:rPr lang="en-US" sz="2400" u="sng" dirty="0">
                <a:solidFill>
                  <a:srgbClr val="FFFF00"/>
                </a:solidFill>
                <a:latin typeface="AngsanaUPC" panose="02020603050405020304" pitchFamily="18" charset="-34"/>
                <a:cs typeface="AngsanaUPC" panose="02020603050405020304" pitchFamily="18" charset="-34"/>
              </a:rPr>
              <a:t>&amp;</a:t>
            </a:r>
            <a:r>
              <a:rPr lang="en-US" sz="2400" dirty="0">
                <a:solidFill>
                  <a:schemeClr val="accent4">
                    <a:lumMod val="60000"/>
                    <a:lumOff val="40000"/>
                  </a:schemeClr>
                </a:solidFill>
                <a:latin typeface="AngsanaUPC" panose="02020603050405020304" pitchFamily="18" charset="-34"/>
                <a:cs typeface="AngsanaUPC" panose="02020603050405020304" pitchFamily="18" charset="-34"/>
              </a:rPr>
              <a:t> $23,200 - $12,000 = $11,200  </a:t>
            </a:r>
            <a:r>
              <a:rPr lang="en-US" sz="2400" u="sng" dirty="0">
                <a:solidFill>
                  <a:srgbClr val="FFFF00"/>
                </a:solidFill>
                <a:latin typeface="AngsanaUPC" panose="02020603050405020304" pitchFamily="18" charset="-34"/>
                <a:cs typeface="AngsanaUPC" panose="02020603050405020304" pitchFamily="18" charset="-34"/>
              </a:rPr>
              <a:t>So, </a:t>
            </a:r>
            <a:r>
              <a:rPr lang="en-US" sz="2400" dirty="0">
                <a:solidFill>
                  <a:srgbClr val="FFFF00"/>
                </a:solidFill>
                <a:latin typeface="AngsanaUPC" panose="02020603050405020304" pitchFamily="18" charset="-34"/>
                <a:cs typeface="AngsanaUPC" panose="02020603050405020304" pitchFamily="18" charset="-34"/>
              </a:rPr>
              <a:t> </a:t>
            </a:r>
            <a:r>
              <a:rPr lang="en-US" sz="2400" dirty="0">
                <a:solidFill>
                  <a:schemeClr val="accent4">
                    <a:lumMod val="60000"/>
                    <a:lumOff val="40000"/>
                  </a:schemeClr>
                </a:solidFill>
                <a:latin typeface="AngsanaUPC" panose="02020603050405020304" pitchFamily="18" charset="-34"/>
                <a:cs typeface="AngsanaUPC" panose="02020603050405020304" pitchFamily="18" charset="-34"/>
              </a:rPr>
              <a:t>$2,525 + $11,200 = $13,725 would be written on line G.)</a:t>
            </a:r>
            <a:endParaRPr lang="en-US" sz="2400" dirty="0">
              <a:latin typeface="AngsanaUPC" panose="02020603050405020304" pitchFamily="18" charset="-34"/>
              <a:cs typeface="AngsanaUPC" panose="02020603050405020304" pitchFamily="18" charset="-34"/>
            </a:endParaRPr>
          </a:p>
        </p:txBody>
      </p:sp>
    </p:spTree>
    <p:extLst>
      <p:ext uri="{BB962C8B-B14F-4D97-AF65-F5344CB8AC3E}">
        <p14:creationId xmlns:p14="http://schemas.microsoft.com/office/powerpoint/2010/main" val="404495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399" y="274638"/>
            <a:ext cx="10971213" cy="1020762"/>
          </a:xfrm>
        </p:spPr>
        <p:txBody>
          <a:bodyPr>
            <a:noAutofit/>
          </a:bodyPr>
          <a:lstStyle/>
          <a:p>
            <a:pPr algn="ctr"/>
            <a:r>
              <a:rPr lang="en-US" sz="4000" dirty="0">
                <a:latin typeface="Centaur" panose="02030504050205020304" pitchFamily="18" charset="0"/>
              </a:rPr>
              <a:t>Exemption G : Sales Over the Taxable Limit</a:t>
            </a:r>
          </a:p>
        </p:txBody>
      </p:sp>
      <p:pic>
        <p:nvPicPr>
          <p:cNvPr id="8" name="Picture 7"/>
          <p:cNvPicPr>
            <a:picLocks noChangeAspect="1"/>
          </p:cNvPicPr>
          <p:nvPr/>
        </p:nvPicPr>
        <p:blipFill>
          <a:blip r:embed="rId2"/>
          <a:stretch>
            <a:fillRect/>
          </a:stretch>
        </p:blipFill>
        <p:spPr>
          <a:xfrm>
            <a:off x="6399212" y="1734843"/>
            <a:ext cx="5128805" cy="3000443"/>
          </a:xfrm>
          <a:prstGeom prst="rect">
            <a:avLst/>
          </a:prstGeom>
          <a:ln>
            <a:noFill/>
          </a:ln>
          <a:effectLst>
            <a:softEdge rad="112500"/>
          </a:effectLst>
        </p:spPr>
      </p:pic>
      <p:sp>
        <p:nvSpPr>
          <p:cNvPr id="9" name="Right Arrow 8"/>
          <p:cNvSpPr/>
          <p:nvPr/>
        </p:nvSpPr>
        <p:spPr>
          <a:xfrm>
            <a:off x="4722812" y="4114800"/>
            <a:ext cx="2085231" cy="304800"/>
          </a:xfrm>
          <a:prstGeom prst="rightArrow">
            <a:avLst/>
          </a:prstGeom>
          <a:solidFill>
            <a:schemeClr val="accent2"/>
          </a:solidFill>
          <a:ln>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08013" y="1734843"/>
            <a:ext cx="4419599" cy="3751557"/>
          </a:xfrm>
          <a:prstGeom prst="rect">
            <a:avLst/>
          </a:prstGeom>
          <a:solidFill>
            <a:schemeClr val="accent2"/>
          </a:solidFill>
        </p:spPr>
        <p:txBody>
          <a:bodyPr wrap="square" rtlCol="0">
            <a:noAutofit/>
          </a:bodyPr>
          <a:lstStyle/>
          <a:p>
            <a:pPr>
              <a:lnSpc>
                <a:spcPct val="90000"/>
              </a:lnSpc>
            </a:pPr>
            <a:r>
              <a:rPr lang="en-US" sz="2400" dirty="0">
                <a:solidFill>
                  <a:schemeClr val="bg1"/>
                </a:solidFill>
                <a:latin typeface="AngsanaUPC" panose="02020603050405020304" pitchFamily="18" charset="-34"/>
                <a:cs typeface="AngsanaUPC" panose="02020603050405020304" pitchFamily="18" charset="-34"/>
              </a:rPr>
              <a:t>SGC 4.09.100</a:t>
            </a:r>
          </a:p>
          <a:p>
            <a:pPr>
              <a:lnSpc>
                <a:spcPct val="90000"/>
              </a:lnSpc>
            </a:pPr>
            <a:r>
              <a:rPr lang="en-US" sz="2400" dirty="0">
                <a:solidFill>
                  <a:schemeClr val="bg1"/>
                </a:solidFill>
                <a:latin typeface="AngsanaUPC" panose="02020603050405020304" pitchFamily="18" charset="-34"/>
                <a:cs typeface="AngsanaUPC" panose="02020603050405020304" pitchFamily="18" charset="-34"/>
              </a:rPr>
              <a:t>Other exemptions include but not limited to:</a:t>
            </a:r>
          </a:p>
          <a:p>
            <a:pPr marL="342900" indent="-342900">
              <a:lnSpc>
                <a:spcPct val="90000"/>
              </a:lnSpc>
              <a:buFontTx/>
              <a:buChar char="-"/>
            </a:pPr>
            <a:r>
              <a:rPr lang="en-US" sz="2400" dirty="0">
                <a:solidFill>
                  <a:schemeClr val="bg1"/>
                </a:solidFill>
                <a:latin typeface="AngsanaUPC" panose="02020603050405020304" pitchFamily="18" charset="-34"/>
                <a:cs typeface="AngsanaUPC" panose="02020603050405020304" pitchFamily="18" charset="-34"/>
              </a:rPr>
              <a:t>Lottery Tickets/Pull Tabs</a:t>
            </a:r>
          </a:p>
          <a:p>
            <a:pPr marL="342900" indent="-342900">
              <a:lnSpc>
                <a:spcPct val="90000"/>
              </a:lnSpc>
              <a:buFontTx/>
              <a:buChar char="-"/>
            </a:pPr>
            <a:r>
              <a:rPr lang="en-US" sz="2400" dirty="0">
                <a:solidFill>
                  <a:schemeClr val="bg1"/>
                </a:solidFill>
                <a:latin typeface="AngsanaUPC" panose="02020603050405020304" pitchFamily="18" charset="-34"/>
                <a:cs typeface="AngsanaUPC" panose="02020603050405020304" pitchFamily="18" charset="-34"/>
              </a:rPr>
              <a:t>Newspapers</a:t>
            </a:r>
          </a:p>
          <a:p>
            <a:pPr marL="342900" indent="-342900">
              <a:lnSpc>
                <a:spcPct val="90000"/>
              </a:lnSpc>
              <a:buFontTx/>
              <a:buChar char="-"/>
            </a:pPr>
            <a:r>
              <a:rPr lang="en-US" sz="2400" dirty="0">
                <a:solidFill>
                  <a:schemeClr val="bg1"/>
                </a:solidFill>
                <a:latin typeface="AngsanaUPC" panose="02020603050405020304" pitchFamily="18" charset="-34"/>
                <a:cs typeface="AngsanaUPC" panose="02020603050405020304" pitchFamily="18" charset="-34"/>
              </a:rPr>
              <a:t>Freight/Wharfage</a:t>
            </a:r>
          </a:p>
          <a:p>
            <a:pPr marL="342900" indent="-342900">
              <a:lnSpc>
                <a:spcPct val="90000"/>
              </a:lnSpc>
              <a:buFontTx/>
              <a:buChar char="-"/>
            </a:pPr>
            <a:r>
              <a:rPr lang="en-US" sz="2400" dirty="0">
                <a:solidFill>
                  <a:schemeClr val="bg1"/>
                </a:solidFill>
                <a:latin typeface="AngsanaUPC" panose="02020603050405020304" pitchFamily="18" charset="-34"/>
                <a:cs typeface="AngsanaUPC" panose="02020603050405020304" pitchFamily="18" charset="-34"/>
              </a:rPr>
              <a:t>Medical/Veterinary Services</a:t>
            </a:r>
          </a:p>
          <a:p>
            <a:pPr marL="342900" indent="-342900">
              <a:lnSpc>
                <a:spcPct val="90000"/>
              </a:lnSpc>
              <a:buFontTx/>
              <a:buChar char="-"/>
            </a:pPr>
            <a:r>
              <a:rPr lang="en-US" sz="2400" dirty="0">
                <a:solidFill>
                  <a:schemeClr val="bg1"/>
                </a:solidFill>
                <a:latin typeface="AngsanaUPC" panose="02020603050405020304" pitchFamily="18" charset="-34"/>
                <a:cs typeface="AngsanaUPC" panose="02020603050405020304" pitchFamily="18" charset="-34"/>
              </a:rPr>
              <a:t>Public Transportation</a:t>
            </a:r>
          </a:p>
          <a:p>
            <a:pPr marL="342900" indent="-342900">
              <a:lnSpc>
                <a:spcPct val="90000"/>
              </a:lnSpc>
              <a:buFontTx/>
              <a:buChar char="-"/>
            </a:pPr>
            <a:r>
              <a:rPr lang="en-US" sz="2400" dirty="0">
                <a:solidFill>
                  <a:schemeClr val="bg1"/>
                </a:solidFill>
                <a:latin typeface="AngsanaUPC" panose="02020603050405020304" pitchFamily="18" charset="-34"/>
                <a:cs typeface="AngsanaUPC" panose="02020603050405020304" pitchFamily="18" charset="-34"/>
              </a:rPr>
              <a:t>Child/Adult Care</a:t>
            </a:r>
          </a:p>
          <a:p>
            <a:pPr marL="342900" indent="-342900">
              <a:lnSpc>
                <a:spcPct val="90000"/>
              </a:lnSpc>
              <a:buFontTx/>
              <a:buChar char="-"/>
            </a:pPr>
            <a:r>
              <a:rPr lang="en-US" sz="2400" dirty="0">
                <a:solidFill>
                  <a:schemeClr val="bg1"/>
                </a:solidFill>
                <a:latin typeface="AngsanaUPC" panose="02020603050405020304" pitchFamily="18" charset="-34"/>
                <a:cs typeface="AngsanaUPC" panose="02020603050405020304" pitchFamily="18" charset="-34"/>
              </a:rPr>
              <a:t>Commission</a:t>
            </a:r>
          </a:p>
          <a:p>
            <a:pPr marL="342900" indent="-342900">
              <a:lnSpc>
                <a:spcPct val="90000"/>
              </a:lnSpc>
              <a:buFontTx/>
              <a:buChar char="-"/>
            </a:pPr>
            <a:r>
              <a:rPr lang="en-US" sz="2400" dirty="0">
                <a:solidFill>
                  <a:schemeClr val="bg1"/>
                </a:solidFill>
                <a:latin typeface="AngsanaUPC" panose="02020603050405020304" pitchFamily="18" charset="-34"/>
                <a:cs typeface="AngsanaUPC" panose="02020603050405020304" pitchFamily="18" charset="-34"/>
              </a:rPr>
              <a:t>Fees (Bank, Court, Membership)</a:t>
            </a:r>
          </a:p>
          <a:p>
            <a:pPr marL="342900" indent="-342900">
              <a:lnSpc>
                <a:spcPct val="90000"/>
              </a:lnSpc>
              <a:buFontTx/>
              <a:buChar char="-"/>
            </a:pPr>
            <a:r>
              <a:rPr lang="en-US" sz="2400" dirty="0">
                <a:solidFill>
                  <a:schemeClr val="bg1"/>
                </a:solidFill>
                <a:latin typeface="AngsanaUPC" panose="02020603050405020304" pitchFamily="18" charset="-34"/>
                <a:cs typeface="AngsanaUPC" panose="02020603050405020304" pitchFamily="18" charset="-34"/>
              </a:rPr>
              <a:t>Church Sales</a:t>
            </a:r>
          </a:p>
          <a:p>
            <a:pPr marL="342900" indent="-342900">
              <a:lnSpc>
                <a:spcPct val="90000"/>
              </a:lnSpc>
              <a:buFontTx/>
              <a:buChar char="-"/>
            </a:pPr>
            <a:endParaRPr lang="en-US" sz="2400" dirty="0">
              <a:solidFill>
                <a:schemeClr val="bg1"/>
              </a:solidFill>
              <a:latin typeface="AngsanaUPC" panose="02020603050405020304" pitchFamily="18" charset="-34"/>
              <a:cs typeface="AngsanaUPC" panose="02020603050405020304" pitchFamily="18" charset="-34"/>
            </a:endParaRPr>
          </a:p>
        </p:txBody>
      </p:sp>
    </p:spTree>
    <p:extLst>
      <p:ext uri="{BB962C8B-B14F-4D97-AF65-F5344CB8AC3E}">
        <p14:creationId xmlns:p14="http://schemas.microsoft.com/office/powerpoint/2010/main" val="330130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399" y="274638"/>
            <a:ext cx="10971213" cy="1020762"/>
          </a:xfrm>
        </p:spPr>
        <p:txBody>
          <a:bodyPr>
            <a:noAutofit/>
          </a:bodyPr>
          <a:lstStyle/>
          <a:p>
            <a:pPr algn="ctr"/>
            <a:r>
              <a:rPr lang="en-US" sz="4000" dirty="0">
                <a:latin typeface="Centaur" panose="02030504050205020304" pitchFamily="18" charset="0"/>
              </a:rPr>
              <a:t>Line 4: Total Exemptions</a:t>
            </a:r>
          </a:p>
        </p:txBody>
      </p:sp>
      <p:pic>
        <p:nvPicPr>
          <p:cNvPr id="3" name="Picture 2"/>
          <p:cNvPicPr>
            <a:picLocks noChangeAspect="1"/>
          </p:cNvPicPr>
          <p:nvPr/>
        </p:nvPicPr>
        <p:blipFill>
          <a:blip r:embed="rId2"/>
          <a:stretch>
            <a:fillRect/>
          </a:stretch>
        </p:blipFill>
        <p:spPr>
          <a:xfrm>
            <a:off x="682030" y="2362200"/>
            <a:ext cx="11203582" cy="1185863"/>
          </a:xfrm>
          <a:prstGeom prst="rect">
            <a:avLst/>
          </a:prstGeom>
          <a:ln>
            <a:noFill/>
          </a:ln>
          <a:effectLst>
            <a:softEdge rad="112500"/>
          </a:effectLst>
        </p:spPr>
      </p:pic>
      <p:sp>
        <p:nvSpPr>
          <p:cNvPr id="4" name="TextBox 3"/>
          <p:cNvSpPr txBox="1"/>
          <p:nvPr/>
        </p:nvSpPr>
        <p:spPr>
          <a:xfrm>
            <a:off x="804311" y="4419600"/>
            <a:ext cx="10959020" cy="701731"/>
          </a:xfrm>
          <a:prstGeom prst="rect">
            <a:avLst/>
          </a:prstGeom>
          <a:noFill/>
        </p:spPr>
        <p:txBody>
          <a:bodyPr wrap="square" rtlCol="0">
            <a:spAutoFit/>
          </a:bodyPr>
          <a:lstStyle/>
          <a:p>
            <a:pPr>
              <a:lnSpc>
                <a:spcPct val="90000"/>
              </a:lnSpc>
            </a:pPr>
            <a:r>
              <a:rPr lang="en-US" sz="4400" dirty="0">
                <a:latin typeface="AngsanaUPC" panose="02020603050405020304" pitchFamily="18" charset="-34"/>
                <a:cs typeface="AngsanaUPC" panose="02020603050405020304" pitchFamily="18" charset="-34"/>
              </a:rPr>
              <a:t>Add up all exemptions* (Lines A-H) and input number into ( _______ )</a:t>
            </a:r>
            <a:endParaRPr lang="en-US" sz="4800" dirty="0">
              <a:latin typeface="AngsanaUPC" panose="02020603050405020304" pitchFamily="18" charset="-34"/>
              <a:cs typeface="AngsanaUPC" panose="02020603050405020304" pitchFamily="18" charset="-34"/>
            </a:endParaRPr>
          </a:p>
        </p:txBody>
      </p:sp>
      <p:sp>
        <p:nvSpPr>
          <p:cNvPr id="5" name="TextBox 4"/>
          <p:cNvSpPr txBox="1"/>
          <p:nvPr/>
        </p:nvSpPr>
        <p:spPr>
          <a:xfrm>
            <a:off x="2894012" y="5360337"/>
            <a:ext cx="6248400" cy="480131"/>
          </a:xfrm>
          <a:prstGeom prst="rect">
            <a:avLst/>
          </a:prstGeom>
          <a:noFill/>
        </p:spPr>
        <p:txBody>
          <a:bodyPr wrap="square" rtlCol="0">
            <a:spAutoFit/>
          </a:bodyPr>
          <a:lstStyle/>
          <a:p>
            <a:pPr>
              <a:lnSpc>
                <a:spcPct val="90000"/>
              </a:lnSpc>
            </a:pPr>
            <a:r>
              <a:rPr lang="en-US" sz="2800" dirty="0">
                <a:latin typeface="AngsanaUPC" panose="02020603050405020304" pitchFamily="18" charset="-34"/>
                <a:cs typeface="AngsanaUPC" panose="02020603050405020304" pitchFamily="18" charset="-34"/>
              </a:rPr>
              <a:t>* If you do not have any tax exempted sales put a 0 in this line</a:t>
            </a:r>
          </a:p>
        </p:txBody>
      </p:sp>
    </p:spTree>
    <p:extLst>
      <p:ext uri="{BB962C8B-B14F-4D97-AF65-F5344CB8AC3E}">
        <p14:creationId xmlns:p14="http://schemas.microsoft.com/office/powerpoint/2010/main" val="1561118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399" y="274638"/>
            <a:ext cx="10971213" cy="1020762"/>
          </a:xfrm>
        </p:spPr>
        <p:txBody>
          <a:bodyPr>
            <a:noAutofit/>
          </a:bodyPr>
          <a:lstStyle/>
          <a:p>
            <a:pPr algn="ctr"/>
            <a:r>
              <a:rPr lang="en-US" sz="4000" dirty="0">
                <a:latin typeface="Centaur" panose="02030504050205020304" pitchFamily="18" charset="0"/>
              </a:rPr>
              <a:t>Line 5: Net Taxable Receipts</a:t>
            </a:r>
          </a:p>
        </p:txBody>
      </p:sp>
      <p:pic>
        <p:nvPicPr>
          <p:cNvPr id="5" name="Picture 4"/>
          <p:cNvPicPr>
            <a:picLocks noChangeAspect="1"/>
          </p:cNvPicPr>
          <p:nvPr/>
        </p:nvPicPr>
        <p:blipFill>
          <a:blip r:embed="rId2"/>
          <a:stretch>
            <a:fillRect/>
          </a:stretch>
        </p:blipFill>
        <p:spPr>
          <a:xfrm>
            <a:off x="334231" y="1685005"/>
            <a:ext cx="9050955" cy="438150"/>
          </a:xfrm>
          <a:prstGeom prst="rect">
            <a:avLst/>
          </a:prstGeom>
          <a:ln>
            <a:noFill/>
          </a:ln>
          <a:effectLst>
            <a:softEdge rad="112500"/>
          </a:effectLst>
        </p:spPr>
      </p:pic>
      <p:cxnSp>
        <p:nvCxnSpPr>
          <p:cNvPr id="7" name="Straight Connector 6"/>
          <p:cNvCxnSpPr/>
          <p:nvPr/>
        </p:nvCxnSpPr>
        <p:spPr>
          <a:xfrm>
            <a:off x="9608910" y="2606738"/>
            <a:ext cx="2133600" cy="0"/>
          </a:xfrm>
          <a:prstGeom prst="line">
            <a:avLst/>
          </a:prstGeom>
          <a:ln w="25400">
            <a:miter lim="800000"/>
            <a:tailEnd type="non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910173" y="1730138"/>
            <a:ext cx="1801812" cy="369332"/>
          </a:xfrm>
          <a:prstGeom prst="rect">
            <a:avLst/>
          </a:prstGeom>
          <a:noFill/>
        </p:spPr>
        <p:txBody>
          <a:bodyPr wrap="square" rtlCol="0">
            <a:spAutoFit/>
          </a:bodyPr>
          <a:lstStyle/>
          <a:p>
            <a:pPr>
              <a:lnSpc>
                <a:spcPct val="90000"/>
              </a:lnSpc>
            </a:pPr>
            <a:r>
              <a:rPr lang="en-US" sz="2000" dirty="0"/>
              <a:t>Total Sales</a:t>
            </a:r>
          </a:p>
        </p:txBody>
      </p:sp>
      <p:sp>
        <p:nvSpPr>
          <p:cNvPr id="9" name="TextBox 8"/>
          <p:cNvSpPr txBox="1"/>
          <p:nvPr/>
        </p:nvSpPr>
        <p:spPr>
          <a:xfrm>
            <a:off x="9798671" y="2168193"/>
            <a:ext cx="2057400" cy="369332"/>
          </a:xfrm>
          <a:prstGeom prst="rect">
            <a:avLst/>
          </a:prstGeom>
          <a:noFill/>
        </p:spPr>
        <p:txBody>
          <a:bodyPr wrap="square" rtlCol="0">
            <a:spAutoFit/>
          </a:bodyPr>
          <a:lstStyle/>
          <a:p>
            <a:pPr algn="ctr">
              <a:lnSpc>
                <a:spcPct val="90000"/>
              </a:lnSpc>
            </a:pPr>
            <a:r>
              <a:rPr lang="en-US" sz="2000" dirty="0"/>
              <a:t>Exempted Sales</a:t>
            </a:r>
          </a:p>
        </p:txBody>
      </p:sp>
      <p:cxnSp>
        <p:nvCxnSpPr>
          <p:cNvPr id="11" name="Straight Connector 10"/>
          <p:cNvCxnSpPr/>
          <p:nvPr/>
        </p:nvCxnSpPr>
        <p:spPr>
          <a:xfrm>
            <a:off x="9608910" y="2374330"/>
            <a:ext cx="228600" cy="0"/>
          </a:xfrm>
          <a:prstGeom prst="line">
            <a:avLst/>
          </a:prstGeom>
          <a:ln w="25400">
            <a:miter lim="800000"/>
            <a:tailEnd type="non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418410" y="2652986"/>
            <a:ext cx="2476500" cy="369332"/>
          </a:xfrm>
          <a:prstGeom prst="rect">
            <a:avLst/>
          </a:prstGeom>
          <a:noFill/>
        </p:spPr>
        <p:txBody>
          <a:bodyPr wrap="square" rtlCol="0">
            <a:spAutoFit/>
          </a:bodyPr>
          <a:lstStyle/>
          <a:p>
            <a:pPr algn="ctr">
              <a:lnSpc>
                <a:spcPct val="90000"/>
              </a:lnSpc>
            </a:pPr>
            <a:r>
              <a:rPr lang="en-US" sz="2000" dirty="0"/>
              <a:t>Net Taxable Receipts</a:t>
            </a:r>
          </a:p>
        </p:txBody>
      </p:sp>
      <p:sp>
        <p:nvSpPr>
          <p:cNvPr id="3" name="5-Point Star 2"/>
          <p:cNvSpPr/>
          <p:nvPr/>
        </p:nvSpPr>
        <p:spPr>
          <a:xfrm>
            <a:off x="0" y="2462483"/>
            <a:ext cx="480900" cy="449205"/>
          </a:xfrm>
          <a:prstGeom prst="star5">
            <a:avLst/>
          </a:prstGeom>
          <a:solidFill>
            <a:srgbClr val="FFFF00"/>
          </a:solidFill>
          <a:ln>
            <a:solidFill>
              <a:srgbClr val="FFFF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334231" y="2168193"/>
            <a:ext cx="9058048" cy="1431696"/>
          </a:xfrm>
          <a:prstGeom prst="rect">
            <a:avLst/>
          </a:prstGeom>
          <a:ln>
            <a:noFill/>
          </a:ln>
          <a:effectLst>
            <a:softEdge rad="112500"/>
          </a:effectLst>
        </p:spPr>
      </p:pic>
      <p:sp>
        <p:nvSpPr>
          <p:cNvPr id="16" name="Oval 15"/>
          <p:cNvSpPr/>
          <p:nvPr/>
        </p:nvSpPr>
        <p:spPr>
          <a:xfrm>
            <a:off x="4089286" y="2564391"/>
            <a:ext cx="5295900" cy="667557"/>
          </a:xfrm>
          <a:prstGeom prst="ellipse">
            <a:avLst/>
          </a:prstGeom>
          <a:no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0277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399" y="274638"/>
            <a:ext cx="10971213" cy="1020762"/>
          </a:xfrm>
        </p:spPr>
        <p:txBody>
          <a:bodyPr>
            <a:noAutofit/>
          </a:bodyPr>
          <a:lstStyle/>
          <a:p>
            <a:pPr algn="ctr"/>
            <a:r>
              <a:rPr lang="en-US" sz="4000" dirty="0">
                <a:latin typeface="Centaur" panose="02030504050205020304" pitchFamily="18" charset="0"/>
              </a:rPr>
              <a:t>Line 6: Calculate Tax</a:t>
            </a:r>
          </a:p>
        </p:txBody>
      </p:sp>
      <p:sp>
        <p:nvSpPr>
          <p:cNvPr id="17" name="Right Arrow 16"/>
          <p:cNvSpPr/>
          <p:nvPr/>
        </p:nvSpPr>
        <p:spPr>
          <a:xfrm rot="10800000">
            <a:off x="9699410" y="3153123"/>
            <a:ext cx="1313283" cy="457200"/>
          </a:xfrm>
          <a:prstGeom prst="rightArrow">
            <a:avLst/>
          </a:prstGeom>
          <a:solidFill>
            <a:schemeClr val="accent1">
              <a:lumMod val="75000"/>
            </a:schemeClr>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0320125" y="2625758"/>
            <a:ext cx="1519454" cy="1070821"/>
          </a:xfrm>
          <a:prstGeom prst="rect">
            <a:avLst/>
          </a:prstGeom>
          <a:solidFill>
            <a:schemeClr val="accent1">
              <a:lumMod val="75000"/>
            </a:schemeClr>
          </a:solidFill>
        </p:spPr>
        <p:txBody>
          <a:bodyPr wrap="square" rtlCol="0">
            <a:noAutofit/>
          </a:bodyPr>
          <a:lstStyle/>
          <a:p>
            <a:pPr algn="ctr">
              <a:lnSpc>
                <a:spcPct val="90000"/>
              </a:lnSpc>
            </a:pPr>
            <a:r>
              <a:rPr lang="en-US" sz="2000" dirty="0"/>
              <a:t>Remit/Pay this amount by due date</a:t>
            </a:r>
          </a:p>
          <a:p>
            <a:pPr>
              <a:lnSpc>
                <a:spcPct val="90000"/>
              </a:lnSpc>
            </a:pPr>
            <a:endParaRPr lang="en-US" sz="2400" dirty="0"/>
          </a:p>
        </p:txBody>
      </p:sp>
      <p:sp>
        <p:nvSpPr>
          <p:cNvPr id="19" name="Title 1"/>
          <p:cNvSpPr txBox="1">
            <a:spLocks/>
          </p:cNvSpPr>
          <p:nvPr/>
        </p:nvSpPr>
        <p:spPr>
          <a:xfrm>
            <a:off x="634054" y="4533037"/>
            <a:ext cx="10971213" cy="102076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endParaRPr lang="en-US" sz="4000" dirty="0">
              <a:latin typeface="Centaur" panose="02030504050205020304" pitchFamily="18" charset="0"/>
            </a:endParaRPr>
          </a:p>
        </p:txBody>
      </p:sp>
      <p:sp>
        <p:nvSpPr>
          <p:cNvPr id="21" name="TextBox 20"/>
          <p:cNvSpPr txBox="1"/>
          <p:nvPr/>
        </p:nvSpPr>
        <p:spPr>
          <a:xfrm>
            <a:off x="554904" y="3879891"/>
            <a:ext cx="11250611" cy="1865126"/>
          </a:xfrm>
          <a:prstGeom prst="rect">
            <a:avLst/>
          </a:prstGeom>
          <a:noFill/>
        </p:spPr>
        <p:txBody>
          <a:bodyPr wrap="square" rtlCol="0">
            <a:spAutoFit/>
          </a:bodyPr>
          <a:lstStyle/>
          <a:p>
            <a:pPr algn="ctr">
              <a:lnSpc>
                <a:spcPct val="90000"/>
              </a:lnSpc>
            </a:pPr>
            <a:r>
              <a:rPr lang="en-US" sz="2400" dirty="0">
                <a:solidFill>
                  <a:srgbClr val="FFFF00"/>
                </a:solidFill>
                <a:latin typeface="AngsanaUPC" panose="02020603050405020304" pitchFamily="18" charset="-34"/>
                <a:cs typeface="AngsanaUPC" panose="02020603050405020304" pitchFamily="18" charset="-34"/>
              </a:rPr>
              <a:t>Line 6: </a:t>
            </a:r>
            <a:r>
              <a:rPr lang="en-US" sz="2400" dirty="0">
                <a:latin typeface="AngsanaUPC" panose="02020603050405020304" pitchFamily="18" charset="-34"/>
                <a:cs typeface="AngsanaUPC" panose="02020603050405020304" pitchFamily="18" charset="-34"/>
              </a:rPr>
              <a:t>Is the Tax amount ($) to remit to the City and Borough of Sitka.</a:t>
            </a:r>
          </a:p>
          <a:p>
            <a:pPr algn="ctr">
              <a:lnSpc>
                <a:spcPct val="90000"/>
              </a:lnSpc>
            </a:pPr>
            <a:endParaRPr lang="en-US" sz="2400" dirty="0">
              <a:latin typeface="AngsanaUPC" panose="02020603050405020304" pitchFamily="18" charset="-34"/>
              <a:cs typeface="AngsanaUPC" panose="02020603050405020304" pitchFamily="18" charset="-34"/>
            </a:endParaRPr>
          </a:p>
          <a:p>
            <a:pPr algn="ctr">
              <a:lnSpc>
                <a:spcPct val="90000"/>
              </a:lnSpc>
            </a:pPr>
            <a:r>
              <a:rPr lang="en-US" sz="2400" dirty="0">
                <a:latin typeface="AngsanaUPC" panose="02020603050405020304" pitchFamily="18" charset="-34"/>
                <a:cs typeface="AngsanaUPC" panose="02020603050405020304" pitchFamily="18" charset="-34"/>
              </a:rPr>
              <a:t>Below is the basic equation to summarize the purpose of this form. </a:t>
            </a:r>
          </a:p>
          <a:p>
            <a:pPr algn="ctr">
              <a:lnSpc>
                <a:spcPct val="90000"/>
              </a:lnSpc>
            </a:pPr>
            <a:endParaRPr lang="en-US" sz="2400" dirty="0">
              <a:latin typeface="AngsanaUPC" panose="02020603050405020304" pitchFamily="18" charset="-34"/>
              <a:cs typeface="AngsanaUPC" panose="02020603050405020304" pitchFamily="18" charset="-34"/>
            </a:endParaRPr>
          </a:p>
          <a:p>
            <a:pPr algn="ctr">
              <a:lnSpc>
                <a:spcPct val="90000"/>
              </a:lnSpc>
            </a:pPr>
            <a:r>
              <a:rPr lang="en-US" sz="3200" dirty="0">
                <a:solidFill>
                  <a:srgbClr val="FF0000"/>
                </a:solidFill>
                <a:latin typeface="AngsanaUPC" panose="02020603050405020304" pitchFamily="18" charset="-34"/>
                <a:cs typeface="AngsanaUPC" panose="02020603050405020304" pitchFamily="18" charset="-34"/>
              </a:rPr>
              <a:t>Gross Sales – Exempted Sales = Net Taxable Receipts  x Tax Rate (5% or 6%) = Tax $ to Remit</a:t>
            </a:r>
          </a:p>
        </p:txBody>
      </p:sp>
      <p:sp>
        <p:nvSpPr>
          <p:cNvPr id="22" name="Rectangle 21"/>
          <p:cNvSpPr/>
          <p:nvPr/>
        </p:nvSpPr>
        <p:spPr>
          <a:xfrm>
            <a:off x="914399" y="5185000"/>
            <a:ext cx="10666413" cy="557268"/>
          </a:xfrm>
          <a:prstGeom prst="rect">
            <a:avLst/>
          </a:prstGeom>
          <a:noFill/>
          <a:ln>
            <a:solidFill>
              <a:srgbClr val="FFC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5-Point Star 2"/>
          <p:cNvSpPr/>
          <p:nvPr/>
        </p:nvSpPr>
        <p:spPr>
          <a:xfrm>
            <a:off x="314454" y="2948176"/>
            <a:ext cx="480900" cy="449205"/>
          </a:xfrm>
          <a:prstGeom prst="star5">
            <a:avLst/>
          </a:prstGeom>
          <a:solidFill>
            <a:srgbClr val="FFFF00"/>
          </a:solidFill>
          <a:ln>
            <a:solidFill>
              <a:srgbClr val="FFFF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stretch>
            <a:fillRect/>
          </a:stretch>
        </p:blipFill>
        <p:spPr>
          <a:xfrm>
            <a:off x="653632" y="2415676"/>
            <a:ext cx="9045778" cy="1196531"/>
          </a:xfrm>
          <a:prstGeom prst="rect">
            <a:avLst/>
          </a:prstGeom>
          <a:ln>
            <a:noFill/>
          </a:ln>
          <a:effectLst>
            <a:softEdge rad="112500"/>
          </a:effectLst>
        </p:spPr>
      </p:pic>
    </p:spTree>
    <p:extLst>
      <p:ext uri="{BB962C8B-B14F-4D97-AF65-F5344CB8AC3E}">
        <p14:creationId xmlns:p14="http://schemas.microsoft.com/office/powerpoint/2010/main" val="1696756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399" y="274638"/>
            <a:ext cx="10971213" cy="1020762"/>
          </a:xfrm>
        </p:spPr>
        <p:txBody>
          <a:bodyPr>
            <a:noAutofit/>
          </a:bodyPr>
          <a:lstStyle/>
          <a:p>
            <a:pPr algn="ctr"/>
            <a:r>
              <a:rPr lang="en-US" sz="4000" dirty="0">
                <a:latin typeface="Centaur" panose="02030504050205020304" pitchFamily="18" charset="0"/>
              </a:rPr>
              <a:t>Line 7: Fish Box Tax</a:t>
            </a:r>
          </a:p>
        </p:txBody>
      </p:sp>
      <p:pic>
        <p:nvPicPr>
          <p:cNvPr id="6" name="Picture 5"/>
          <p:cNvPicPr>
            <a:picLocks noChangeAspect="1"/>
          </p:cNvPicPr>
          <p:nvPr/>
        </p:nvPicPr>
        <p:blipFill>
          <a:blip r:embed="rId2"/>
          <a:stretch>
            <a:fillRect/>
          </a:stretch>
        </p:blipFill>
        <p:spPr>
          <a:xfrm>
            <a:off x="1330192" y="1676400"/>
            <a:ext cx="9881316" cy="838200"/>
          </a:xfrm>
          <a:prstGeom prst="rect">
            <a:avLst/>
          </a:prstGeom>
          <a:ln>
            <a:noFill/>
          </a:ln>
          <a:effectLst>
            <a:softEdge rad="112500"/>
          </a:effectLst>
        </p:spPr>
      </p:pic>
      <p:sp>
        <p:nvSpPr>
          <p:cNvPr id="12" name="TextBox 11"/>
          <p:cNvSpPr txBox="1"/>
          <p:nvPr/>
        </p:nvSpPr>
        <p:spPr>
          <a:xfrm>
            <a:off x="1203550" y="2703286"/>
            <a:ext cx="10134600" cy="4081117"/>
          </a:xfrm>
          <a:prstGeom prst="rect">
            <a:avLst/>
          </a:prstGeom>
          <a:noFill/>
          <a:ln w="28575">
            <a:solidFill>
              <a:schemeClr val="accent2">
                <a:lumMod val="75000"/>
              </a:schemeClr>
            </a:solidFill>
          </a:ln>
        </p:spPr>
        <p:txBody>
          <a:bodyPr wrap="square" rtlCol="0">
            <a:spAutoFit/>
          </a:bodyPr>
          <a:lstStyle/>
          <a:p>
            <a:pPr>
              <a:lnSpc>
                <a:spcPct val="90000"/>
              </a:lnSpc>
            </a:pPr>
            <a:r>
              <a:rPr lang="en-US" sz="2400" dirty="0">
                <a:latin typeface="AngsanaUPC" panose="02020603050405020304" pitchFamily="18" charset="-34"/>
                <a:cs typeface="AngsanaUPC" panose="02020603050405020304" pitchFamily="18" charset="-34"/>
              </a:rPr>
              <a:t>SGC 4.09.010 C.    A flat rate of ten dollars per fish box shall be levied on the packaged fish and/or seafood caught or taken and retained by fish charter customers as part of the fish charter. This tax shall be paid by the fish charter customer, collected by whoever packages the fish and/or seafood caught or taken by the fish charter customer, and is in addition to any sales tax paid based on the cost of the charter. This tax is effective January 1, 2007. For purposes of this subsection, a “fish box” means any packaging by a fish charter operator or processor of fish and/or seafood caught or taken as part of the charter by a fish charter customer. The sales tax collected from this levy on fish boxes shall be deposited by the finance director in the following funds in the following ratios:</a:t>
            </a:r>
          </a:p>
          <a:p>
            <a:pPr>
              <a:lnSpc>
                <a:spcPct val="90000"/>
              </a:lnSpc>
            </a:pPr>
            <a:endParaRPr lang="en-US" sz="2400" dirty="0"/>
          </a:p>
          <a:p>
            <a:pPr marL="457200" indent="-457200">
              <a:lnSpc>
                <a:spcPct val="90000"/>
              </a:lnSpc>
              <a:buAutoNum type="arabicPeriod"/>
            </a:pPr>
            <a:r>
              <a:rPr lang="en-US" sz="2400" dirty="0">
                <a:latin typeface="AngsanaUPC" panose="02020603050405020304" pitchFamily="18" charset="-34"/>
                <a:cs typeface="AngsanaUPC" panose="02020603050405020304" pitchFamily="18" charset="-34"/>
              </a:rPr>
              <a:t>Thirty percent in the harbor fund;</a:t>
            </a:r>
          </a:p>
          <a:p>
            <a:pPr marL="457200" indent="-457200">
              <a:lnSpc>
                <a:spcPct val="90000"/>
              </a:lnSpc>
              <a:buAutoNum type="arabicPeriod"/>
            </a:pPr>
            <a:r>
              <a:rPr lang="en-US" sz="2400" dirty="0">
                <a:latin typeface="AngsanaUPC" panose="02020603050405020304" pitchFamily="18" charset="-34"/>
                <a:cs typeface="AngsanaUPC" panose="02020603050405020304" pitchFamily="18" charset="-34"/>
              </a:rPr>
              <a:t>Thirty percent in a fisheries enhancement fund, available to be used for any fisheries enhancement proposal upon approval of the proposal by the assembly; and</a:t>
            </a:r>
          </a:p>
          <a:p>
            <a:pPr marL="457200" indent="-457200">
              <a:lnSpc>
                <a:spcPct val="90000"/>
              </a:lnSpc>
              <a:buAutoNum type="arabicPeriod"/>
            </a:pPr>
            <a:r>
              <a:rPr lang="en-US" sz="2400" dirty="0">
                <a:latin typeface="AngsanaUPC" panose="02020603050405020304" pitchFamily="18" charset="-34"/>
                <a:cs typeface="AngsanaUPC" panose="02020603050405020304" pitchFamily="18" charset="-34"/>
              </a:rPr>
              <a:t>Forty percent in the general fund.</a:t>
            </a:r>
          </a:p>
        </p:txBody>
      </p:sp>
    </p:spTree>
    <p:extLst>
      <p:ext uri="{BB962C8B-B14F-4D97-AF65-F5344CB8AC3E}">
        <p14:creationId xmlns:p14="http://schemas.microsoft.com/office/powerpoint/2010/main" val="301927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399" y="274638"/>
            <a:ext cx="10971213" cy="1020762"/>
          </a:xfrm>
        </p:spPr>
        <p:txBody>
          <a:bodyPr>
            <a:noAutofit/>
          </a:bodyPr>
          <a:lstStyle/>
          <a:p>
            <a:pPr algn="ctr"/>
            <a:r>
              <a:rPr lang="en-US" sz="4000" dirty="0">
                <a:latin typeface="Centaur" panose="02030504050205020304" pitchFamily="18" charset="0"/>
              </a:rPr>
              <a:t>Line 8: Subtotal Tax</a:t>
            </a:r>
          </a:p>
        </p:txBody>
      </p:sp>
      <p:pic>
        <p:nvPicPr>
          <p:cNvPr id="3" name="Picture 2"/>
          <p:cNvPicPr>
            <a:picLocks noChangeAspect="1"/>
          </p:cNvPicPr>
          <p:nvPr/>
        </p:nvPicPr>
        <p:blipFill>
          <a:blip r:embed="rId2"/>
          <a:stretch>
            <a:fillRect/>
          </a:stretch>
        </p:blipFill>
        <p:spPr>
          <a:xfrm>
            <a:off x="923697" y="1905000"/>
            <a:ext cx="10734675" cy="1381125"/>
          </a:xfrm>
          <a:prstGeom prst="rect">
            <a:avLst/>
          </a:prstGeom>
          <a:ln>
            <a:noFill/>
          </a:ln>
          <a:effectLst>
            <a:softEdge rad="50800"/>
          </a:effectLst>
        </p:spPr>
      </p:pic>
      <p:sp>
        <p:nvSpPr>
          <p:cNvPr id="7" name="TextBox 6"/>
          <p:cNvSpPr txBox="1"/>
          <p:nvPr/>
        </p:nvSpPr>
        <p:spPr>
          <a:xfrm>
            <a:off x="914399" y="3415594"/>
            <a:ext cx="10591800" cy="480131"/>
          </a:xfrm>
          <a:prstGeom prst="rect">
            <a:avLst/>
          </a:prstGeom>
          <a:noFill/>
        </p:spPr>
        <p:txBody>
          <a:bodyPr wrap="square" rtlCol="0">
            <a:spAutoFit/>
          </a:bodyPr>
          <a:lstStyle/>
          <a:p>
            <a:pPr>
              <a:lnSpc>
                <a:spcPct val="90000"/>
              </a:lnSpc>
            </a:pPr>
            <a:r>
              <a:rPr lang="en-US" sz="2800" dirty="0">
                <a:solidFill>
                  <a:srgbClr val="FFFF00"/>
                </a:solidFill>
                <a:latin typeface="AngsanaUPC" panose="02020603050405020304" pitchFamily="18" charset="-34"/>
                <a:cs typeface="AngsanaUPC" panose="02020603050405020304" pitchFamily="18" charset="-34"/>
              </a:rPr>
              <a:t>Line 8: </a:t>
            </a:r>
            <a:r>
              <a:rPr lang="en-US" sz="2800" dirty="0">
                <a:latin typeface="AngsanaUPC" panose="02020603050405020304" pitchFamily="18" charset="-34"/>
                <a:cs typeface="AngsanaUPC" panose="02020603050405020304" pitchFamily="18" charset="-34"/>
              </a:rPr>
              <a:t>Is the same number as line 6 unless business is remitting Fish Box Tax, then Line 8 = Line 6 + Line 7.</a:t>
            </a:r>
          </a:p>
        </p:txBody>
      </p:sp>
      <p:sp>
        <p:nvSpPr>
          <p:cNvPr id="8" name="TextBox 7"/>
          <p:cNvSpPr txBox="1"/>
          <p:nvPr/>
        </p:nvSpPr>
        <p:spPr>
          <a:xfrm>
            <a:off x="1217612" y="4025194"/>
            <a:ext cx="9818915" cy="2419124"/>
          </a:xfrm>
          <a:prstGeom prst="rect">
            <a:avLst/>
          </a:prstGeom>
          <a:noFill/>
        </p:spPr>
        <p:txBody>
          <a:bodyPr wrap="square" rtlCol="0">
            <a:spAutoFit/>
          </a:bodyPr>
          <a:lstStyle/>
          <a:p>
            <a:pPr>
              <a:lnSpc>
                <a:spcPct val="90000"/>
              </a:lnSpc>
            </a:pPr>
            <a:r>
              <a:rPr lang="en-US" sz="2400" dirty="0">
                <a:solidFill>
                  <a:srgbClr val="FFFF00"/>
                </a:solidFill>
                <a:latin typeface="AngsanaUPC" panose="02020603050405020304" pitchFamily="18" charset="-34"/>
                <a:cs typeface="AngsanaUPC" panose="02020603050405020304" pitchFamily="18" charset="-34"/>
              </a:rPr>
              <a:t>Line 8 Sub-sections </a:t>
            </a:r>
            <a:r>
              <a:rPr lang="en-US" sz="2400" dirty="0">
                <a:latin typeface="AngsanaUPC" panose="02020603050405020304" pitchFamily="18" charset="-34"/>
                <a:cs typeface="AngsanaUPC" panose="02020603050405020304" pitchFamily="18" charset="-34"/>
              </a:rPr>
              <a:t>(to be subtracted from Subtotal Tax amount) : </a:t>
            </a:r>
          </a:p>
          <a:p>
            <a:pPr>
              <a:lnSpc>
                <a:spcPct val="90000"/>
              </a:lnSpc>
            </a:pPr>
            <a:r>
              <a:rPr lang="en-US" sz="2400" dirty="0">
                <a:latin typeface="AngsanaUPC" panose="02020603050405020304" pitchFamily="18" charset="-34"/>
                <a:cs typeface="AngsanaUPC" panose="02020603050405020304" pitchFamily="18" charset="-34"/>
              </a:rPr>
              <a:t>	(A.) : Taxes remitted/paid in advance for the first month of the current filing quarter</a:t>
            </a:r>
          </a:p>
          <a:p>
            <a:pPr>
              <a:lnSpc>
                <a:spcPct val="90000"/>
              </a:lnSpc>
            </a:pPr>
            <a:r>
              <a:rPr lang="en-US" sz="2400" dirty="0">
                <a:latin typeface="AngsanaUPC" panose="02020603050405020304" pitchFamily="18" charset="-34"/>
                <a:cs typeface="AngsanaUPC" panose="02020603050405020304" pitchFamily="18" charset="-34"/>
              </a:rPr>
              <a:t>	(B.) :  Taxes remitted/paid in advance for the second month of the current filing quarter</a:t>
            </a:r>
          </a:p>
          <a:p>
            <a:pPr>
              <a:lnSpc>
                <a:spcPct val="90000"/>
              </a:lnSpc>
            </a:pPr>
            <a:r>
              <a:rPr lang="en-US" sz="2400" dirty="0">
                <a:latin typeface="AngsanaUPC" panose="02020603050405020304" pitchFamily="18" charset="-34"/>
                <a:cs typeface="AngsanaUPC" panose="02020603050405020304" pitchFamily="18" charset="-34"/>
              </a:rPr>
              <a:t>	(C.)  :  Credit (usually from over payment) that remains on account and is available for use</a:t>
            </a:r>
          </a:p>
          <a:p>
            <a:pPr>
              <a:lnSpc>
                <a:spcPct val="90000"/>
              </a:lnSpc>
            </a:pPr>
            <a:r>
              <a:rPr lang="en-US" sz="2400" dirty="0">
                <a:latin typeface="AngsanaUPC" panose="02020603050405020304" pitchFamily="18" charset="-34"/>
                <a:cs typeface="AngsanaUPC" panose="02020603050405020304" pitchFamily="18" charset="-34"/>
              </a:rPr>
              <a:t>	(D.) :  </a:t>
            </a:r>
            <a:r>
              <a:rPr lang="en-US" sz="2400" u="sng" dirty="0">
                <a:latin typeface="AngsanaUPC" panose="02020603050405020304" pitchFamily="18" charset="-34"/>
                <a:cs typeface="AngsanaUPC" panose="02020603050405020304" pitchFamily="18" charset="-34"/>
              </a:rPr>
              <a:t>Discount* option is only available for  business’s that make both monthly payments before the 15</a:t>
            </a:r>
            <a:r>
              <a:rPr lang="en-US" sz="2400" u="sng" baseline="30000" dirty="0">
                <a:latin typeface="AngsanaUPC" panose="02020603050405020304" pitchFamily="18" charset="-34"/>
                <a:cs typeface="AngsanaUPC" panose="02020603050405020304" pitchFamily="18" charset="-34"/>
              </a:rPr>
              <a:t>th</a:t>
            </a:r>
            <a:r>
              <a:rPr lang="en-US" sz="2400" u="sng" dirty="0">
                <a:latin typeface="AngsanaUPC" panose="02020603050405020304" pitchFamily="18" charset="-34"/>
                <a:cs typeface="AngsanaUPC" panose="02020603050405020304" pitchFamily="18" charset="-34"/>
              </a:rPr>
              <a:t> of the following month (received or post marked)</a:t>
            </a:r>
          </a:p>
          <a:p>
            <a:pPr>
              <a:lnSpc>
                <a:spcPct val="90000"/>
              </a:lnSpc>
            </a:pPr>
            <a:r>
              <a:rPr lang="en-US" sz="2400" dirty="0">
                <a:latin typeface="AngsanaUPC" panose="02020603050405020304" pitchFamily="18" charset="-34"/>
                <a:cs typeface="AngsanaUPC" panose="02020603050405020304" pitchFamily="18" charset="-34"/>
              </a:rPr>
              <a:t>	*Discount is calculated based on dollar amount of tax remitted multiplied by 3% (.03) – max discount $100</a:t>
            </a:r>
          </a:p>
        </p:txBody>
      </p:sp>
    </p:spTree>
    <p:extLst>
      <p:ext uri="{BB962C8B-B14F-4D97-AF65-F5344CB8AC3E}">
        <p14:creationId xmlns:p14="http://schemas.microsoft.com/office/powerpoint/2010/main" val="532972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399" y="274638"/>
            <a:ext cx="10971213" cy="1020762"/>
          </a:xfrm>
        </p:spPr>
        <p:txBody>
          <a:bodyPr>
            <a:noAutofit/>
          </a:bodyPr>
          <a:lstStyle/>
          <a:p>
            <a:pPr algn="ctr"/>
            <a:r>
              <a:rPr lang="en-US" sz="4000" dirty="0">
                <a:latin typeface="Centaur" panose="02030504050205020304" pitchFamily="18" charset="0"/>
              </a:rPr>
              <a:t>Line 9, 10, 11: Penalties for Late Filing and/or Payment</a:t>
            </a:r>
          </a:p>
        </p:txBody>
      </p:sp>
      <p:pic>
        <p:nvPicPr>
          <p:cNvPr id="4" name="Picture 3"/>
          <p:cNvPicPr>
            <a:picLocks noChangeAspect="1"/>
          </p:cNvPicPr>
          <p:nvPr/>
        </p:nvPicPr>
        <p:blipFill>
          <a:blip r:embed="rId2"/>
          <a:stretch>
            <a:fillRect/>
          </a:stretch>
        </p:blipFill>
        <p:spPr>
          <a:xfrm>
            <a:off x="193653" y="2209800"/>
            <a:ext cx="12412703" cy="1042988"/>
          </a:xfrm>
          <a:prstGeom prst="rect">
            <a:avLst/>
          </a:prstGeom>
          <a:ln>
            <a:noFill/>
          </a:ln>
          <a:effectLst>
            <a:softEdge rad="112500"/>
          </a:effectLst>
        </p:spPr>
      </p:pic>
      <p:sp>
        <p:nvSpPr>
          <p:cNvPr id="5" name="TextBox 4"/>
          <p:cNvSpPr txBox="1"/>
          <p:nvPr/>
        </p:nvSpPr>
        <p:spPr>
          <a:xfrm>
            <a:off x="531812" y="3420944"/>
            <a:ext cx="11353800" cy="757130"/>
          </a:xfrm>
          <a:prstGeom prst="rect">
            <a:avLst/>
          </a:prstGeom>
          <a:noFill/>
        </p:spPr>
        <p:txBody>
          <a:bodyPr wrap="square" rtlCol="0">
            <a:spAutoFit/>
          </a:bodyPr>
          <a:lstStyle/>
          <a:p>
            <a:pPr>
              <a:lnSpc>
                <a:spcPct val="90000"/>
              </a:lnSpc>
            </a:pPr>
            <a:r>
              <a:rPr lang="en-US" sz="2400" dirty="0">
                <a:solidFill>
                  <a:srgbClr val="FFFF00"/>
                </a:solidFill>
                <a:latin typeface="AngsanaUPC" panose="02020603050405020304" pitchFamily="18" charset="-34"/>
                <a:cs typeface="AngsanaUPC" panose="02020603050405020304" pitchFamily="18" charset="-34"/>
              </a:rPr>
              <a:t>Line 9:  </a:t>
            </a:r>
            <a:r>
              <a:rPr lang="en-US" sz="2400" dirty="0">
                <a:latin typeface="AngsanaUPC" panose="02020603050405020304" pitchFamily="18" charset="-34"/>
                <a:cs typeface="AngsanaUPC" panose="02020603050405020304" pitchFamily="18" charset="-34"/>
              </a:rPr>
              <a:t>If return (blue form) is not received or post marked by the due date a $15 fee is charged on the next day for the first month.</a:t>
            </a:r>
          </a:p>
          <a:p>
            <a:pPr>
              <a:lnSpc>
                <a:spcPct val="90000"/>
              </a:lnSpc>
            </a:pPr>
            <a:r>
              <a:rPr lang="en-US" sz="2400" dirty="0">
                <a:latin typeface="AngsanaUPC" panose="02020603050405020304" pitchFamily="18" charset="-34"/>
                <a:cs typeface="AngsanaUPC" panose="02020603050405020304" pitchFamily="18" charset="-34"/>
              </a:rPr>
              <a:t>	Late Fee Schedule:  1</a:t>
            </a:r>
            <a:r>
              <a:rPr lang="en-US" sz="2400" baseline="30000" dirty="0">
                <a:latin typeface="AngsanaUPC" panose="02020603050405020304" pitchFamily="18" charset="-34"/>
                <a:cs typeface="AngsanaUPC" panose="02020603050405020304" pitchFamily="18" charset="-34"/>
              </a:rPr>
              <a:t>st</a:t>
            </a:r>
            <a:r>
              <a:rPr lang="en-US" sz="2400" dirty="0">
                <a:latin typeface="AngsanaUPC" panose="02020603050405020304" pitchFamily="18" charset="-34"/>
                <a:cs typeface="AngsanaUPC" panose="02020603050405020304" pitchFamily="18" charset="-34"/>
              </a:rPr>
              <a:t> Month = $15 Late Fee ;  2</a:t>
            </a:r>
            <a:r>
              <a:rPr lang="en-US" sz="2400" baseline="30000" dirty="0">
                <a:latin typeface="AngsanaUPC" panose="02020603050405020304" pitchFamily="18" charset="-34"/>
                <a:cs typeface="AngsanaUPC" panose="02020603050405020304" pitchFamily="18" charset="-34"/>
              </a:rPr>
              <a:t>nd</a:t>
            </a:r>
            <a:r>
              <a:rPr lang="en-US" sz="2400" dirty="0">
                <a:latin typeface="AngsanaUPC" panose="02020603050405020304" pitchFamily="18" charset="-34"/>
                <a:cs typeface="AngsanaUPC" panose="02020603050405020304" pitchFamily="18" charset="-34"/>
              </a:rPr>
              <a:t> Month = $40 ;  3</a:t>
            </a:r>
            <a:r>
              <a:rPr lang="en-US" sz="2400" baseline="30000" dirty="0">
                <a:latin typeface="AngsanaUPC" panose="02020603050405020304" pitchFamily="18" charset="-34"/>
                <a:cs typeface="AngsanaUPC" panose="02020603050405020304" pitchFamily="18" charset="-34"/>
              </a:rPr>
              <a:t>rd</a:t>
            </a:r>
            <a:r>
              <a:rPr lang="en-US" sz="2400" dirty="0">
                <a:latin typeface="AngsanaUPC" panose="02020603050405020304" pitchFamily="18" charset="-34"/>
                <a:cs typeface="AngsanaUPC" panose="02020603050405020304" pitchFamily="18" charset="-34"/>
              </a:rPr>
              <a:t> Month = $65 ; 4</a:t>
            </a:r>
            <a:r>
              <a:rPr lang="en-US" sz="2400" baseline="30000" dirty="0">
                <a:latin typeface="AngsanaUPC" panose="02020603050405020304" pitchFamily="18" charset="-34"/>
                <a:cs typeface="AngsanaUPC" panose="02020603050405020304" pitchFamily="18" charset="-34"/>
              </a:rPr>
              <a:t>th</a:t>
            </a:r>
            <a:r>
              <a:rPr lang="en-US" sz="2400" dirty="0">
                <a:latin typeface="AngsanaUPC" panose="02020603050405020304" pitchFamily="18" charset="-34"/>
                <a:cs typeface="AngsanaUPC" panose="02020603050405020304" pitchFamily="18" charset="-34"/>
              </a:rPr>
              <a:t> Month = $90.00 ; 5</a:t>
            </a:r>
            <a:r>
              <a:rPr lang="en-US" sz="2400" baseline="30000" dirty="0">
                <a:latin typeface="AngsanaUPC" panose="02020603050405020304" pitchFamily="18" charset="-34"/>
                <a:cs typeface="AngsanaUPC" panose="02020603050405020304" pitchFamily="18" charset="-34"/>
              </a:rPr>
              <a:t>th</a:t>
            </a:r>
            <a:r>
              <a:rPr lang="en-US" sz="2400" dirty="0">
                <a:latin typeface="AngsanaUPC" panose="02020603050405020304" pitchFamily="18" charset="-34"/>
                <a:cs typeface="AngsanaUPC" panose="02020603050405020304" pitchFamily="18" charset="-34"/>
              </a:rPr>
              <a:t> Month = $100 </a:t>
            </a:r>
          </a:p>
        </p:txBody>
      </p:sp>
      <p:sp>
        <p:nvSpPr>
          <p:cNvPr id="9" name="TextBox 8"/>
          <p:cNvSpPr txBox="1"/>
          <p:nvPr/>
        </p:nvSpPr>
        <p:spPr>
          <a:xfrm>
            <a:off x="504824" y="4167188"/>
            <a:ext cx="11353800" cy="757130"/>
          </a:xfrm>
          <a:prstGeom prst="rect">
            <a:avLst/>
          </a:prstGeom>
          <a:noFill/>
        </p:spPr>
        <p:txBody>
          <a:bodyPr wrap="square" rtlCol="0">
            <a:spAutoFit/>
          </a:bodyPr>
          <a:lstStyle/>
          <a:p>
            <a:pPr>
              <a:lnSpc>
                <a:spcPct val="90000"/>
              </a:lnSpc>
            </a:pPr>
            <a:r>
              <a:rPr lang="en-US" sz="2400" dirty="0">
                <a:solidFill>
                  <a:srgbClr val="FFFF00"/>
                </a:solidFill>
                <a:latin typeface="AngsanaUPC" panose="02020603050405020304" pitchFamily="18" charset="-34"/>
                <a:cs typeface="AngsanaUPC" panose="02020603050405020304" pitchFamily="18" charset="-34"/>
              </a:rPr>
              <a:t>Line 10:  </a:t>
            </a:r>
            <a:r>
              <a:rPr lang="en-US" sz="2400" dirty="0">
                <a:latin typeface="AngsanaUPC" panose="02020603050405020304" pitchFamily="18" charset="-34"/>
                <a:cs typeface="AngsanaUPC" panose="02020603050405020304" pitchFamily="18" charset="-34"/>
              </a:rPr>
              <a:t>If payment is not received or post marked by the due date a 5% penalty is charged on the next day for the first month.</a:t>
            </a:r>
          </a:p>
          <a:p>
            <a:pPr>
              <a:lnSpc>
                <a:spcPct val="90000"/>
              </a:lnSpc>
            </a:pPr>
            <a:r>
              <a:rPr lang="en-US" sz="2400" dirty="0">
                <a:latin typeface="AngsanaUPC" panose="02020603050405020304" pitchFamily="18" charset="-34"/>
                <a:cs typeface="AngsanaUPC" panose="02020603050405020304" pitchFamily="18" charset="-34"/>
              </a:rPr>
              <a:t>	Late Payment Penalty Schedule:  1</a:t>
            </a:r>
            <a:r>
              <a:rPr lang="en-US" sz="2400" baseline="30000" dirty="0">
                <a:latin typeface="AngsanaUPC" panose="02020603050405020304" pitchFamily="18" charset="-34"/>
                <a:cs typeface="AngsanaUPC" panose="02020603050405020304" pitchFamily="18" charset="-34"/>
              </a:rPr>
              <a:t>st</a:t>
            </a:r>
            <a:r>
              <a:rPr lang="en-US" sz="2400" dirty="0">
                <a:latin typeface="AngsanaUPC" panose="02020603050405020304" pitchFamily="18" charset="-34"/>
                <a:cs typeface="AngsanaUPC" panose="02020603050405020304" pitchFamily="18" charset="-34"/>
              </a:rPr>
              <a:t> Month = 5% ;  2</a:t>
            </a:r>
            <a:r>
              <a:rPr lang="en-US" sz="2400" baseline="30000" dirty="0">
                <a:latin typeface="AngsanaUPC" panose="02020603050405020304" pitchFamily="18" charset="-34"/>
                <a:cs typeface="AngsanaUPC" panose="02020603050405020304" pitchFamily="18" charset="-34"/>
              </a:rPr>
              <a:t>nd</a:t>
            </a:r>
            <a:r>
              <a:rPr lang="en-US" sz="2400" dirty="0">
                <a:latin typeface="AngsanaUPC" panose="02020603050405020304" pitchFamily="18" charset="-34"/>
                <a:cs typeface="AngsanaUPC" panose="02020603050405020304" pitchFamily="18" charset="-34"/>
              </a:rPr>
              <a:t> Month = 10% ;  3</a:t>
            </a:r>
            <a:r>
              <a:rPr lang="en-US" sz="2400" baseline="30000" dirty="0">
                <a:latin typeface="AngsanaUPC" panose="02020603050405020304" pitchFamily="18" charset="-34"/>
                <a:cs typeface="AngsanaUPC" panose="02020603050405020304" pitchFamily="18" charset="-34"/>
              </a:rPr>
              <a:t>rd</a:t>
            </a:r>
            <a:r>
              <a:rPr lang="en-US" sz="2400" dirty="0">
                <a:latin typeface="AngsanaUPC" panose="02020603050405020304" pitchFamily="18" charset="-34"/>
                <a:cs typeface="AngsanaUPC" panose="02020603050405020304" pitchFamily="18" charset="-34"/>
              </a:rPr>
              <a:t> Month = 15% ; 4</a:t>
            </a:r>
            <a:r>
              <a:rPr lang="en-US" sz="2400" baseline="30000" dirty="0">
                <a:latin typeface="AngsanaUPC" panose="02020603050405020304" pitchFamily="18" charset="-34"/>
                <a:cs typeface="AngsanaUPC" panose="02020603050405020304" pitchFamily="18" charset="-34"/>
              </a:rPr>
              <a:t>th</a:t>
            </a:r>
            <a:r>
              <a:rPr lang="en-US" sz="2400" dirty="0">
                <a:latin typeface="AngsanaUPC" panose="02020603050405020304" pitchFamily="18" charset="-34"/>
                <a:cs typeface="AngsanaUPC" panose="02020603050405020304" pitchFamily="18" charset="-34"/>
              </a:rPr>
              <a:t> Month = 20% ; 5</a:t>
            </a:r>
            <a:r>
              <a:rPr lang="en-US" sz="2400" baseline="30000" dirty="0">
                <a:latin typeface="AngsanaUPC" panose="02020603050405020304" pitchFamily="18" charset="-34"/>
                <a:cs typeface="AngsanaUPC" panose="02020603050405020304" pitchFamily="18" charset="-34"/>
              </a:rPr>
              <a:t>th</a:t>
            </a:r>
            <a:r>
              <a:rPr lang="en-US" sz="2400" dirty="0">
                <a:latin typeface="AngsanaUPC" panose="02020603050405020304" pitchFamily="18" charset="-34"/>
                <a:cs typeface="AngsanaUPC" panose="02020603050405020304" pitchFamily="18" charset="-34"/>
              </a:rPr>
              <a:t> Month = 25%</a:t>
            </a:r>
          </a:p>
        </p:txBody>
      </p:sp>
      <p:sp>
        <p:nvSpPr>
          <p:cNvPr id="11" name="TextBox 10"/>
          <p:cNvSpPr txBox="1"/>
          <p:nvPr/>
        </p:nvSpPr>
        <p:spPr>
          <a:xfrm>
            <a:off x="504824" y="4924318"/>
            <a:ext cx="11353800" cy="1098762"/>
          </a:xfrm>
          <a:prstGeom prst="rect">
            <a:avLst/>
          </a:prstGeom>
          <a:noFill/>
        </p:spPr>
        <p:txBody>
          <a:bodyPr wrap="square" rtlCol="0">
            <a:spAutoFit/>
          </a:bodyPr>
          <a:lstStyle/>
          <a:p>
            <a:pPr>
              <a:lnSpc>
                <a:spcPct val="90000"/>
              </a:lnSpc>
            </a:pPr>
            <a:r>
              <a:rPr lang="en-US" sz="2400" dirty="0">
                <a:solidFill>
                  <a:srgbClr val="FFFF00"/>
                </a:solidFill>
                <a:latin typeface="AngsanaUPC" panose="02020603050405020304" pitchFamily="18" charset="-34"/>
                <a:cs typeface="AngsanaUPC" panose="02020603050405020304" pitchFamily="18" charset="-34"/>
              </a:rPr>
              <a:t>Line 11:  </a:t>
            </a:r>
            <a:r>
              <a:rPr lang="en-US" sz="2400" dirty="0">
                <a:latin typeface="AngsanaUPC" panose="02020603050405020304" pitchFamily="18" charset="-34"/>
                <a:cs typeface="AngsanaUPC" panose="02020603050405020304" pitchFamily="18" charset="-34"/>
              </a:rPr>
              <a:t>If payment is not received or post marked by the due date a 12% interest is charged on the next day and continues by day until 	payment is made. </a:t>
            </a:r>
          </a:p>
          <a:p>
            <a:pPr>
              <a:lnSpc>
                <a:spcPct val="90000"/>
              </a:lnSpc>
            </a:pPr>
            <a:r>
              <a:rPr lang="en-US" sz="2400" dirty="0">
                <a:latin typeface="AngsanaUPC" panose="02020603050405020304" pitchFamily="18" charset="-34"/>
                <a:cs typeface="AngsanaUPC" panose="02020603050405020304" pitchFamily="18" charset="-34"/>
              </a:rPr>
              <a:t>	</a:t>
            </a:r>
            <a:r>
              <a:rPr lang="en-US" sz="2400" dirty="0">
                <a:solidFill>
                  <a:srgbClr val="FF0000"/>
                </a:solidFill>
                <a:latin typeface="AngsanaUPC" panose="02020603050405020304" pitchFamily="18" charset="-34"/>
                <a:cs typeface="AngsanaUPC" panose="02020603050405020304" pitchFamily="18" charset="-34"/>
              </a:rPr>
              <a:t>Calculation:  Sales Tax Remitted ($) x (.12) x (# of days late) / (365) = Interest ($) added for late payment</a:t>
            </a:r>
          </a:p>
        </p:txBody>
      </p:sp>
    </p:spTree>
    <p:extLst>
      <p:ext uri="{BB962C8B-B14F-4D97-AF65-F5344CB8AC3E}">
        <p14:creationId xmlns:p14="http://schemas.microsoft.com/office/powerpoint/2010/main" val="2228852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70012" y="2220823"/>
            <a:ext cx="9763125" cy="514350"/>
          </a:xfrm>
          <a:prstGeom prst="rect">
            <a:avLst/>
          </a:prstGeom>
          <a:ln>
            <a:noFill/>
          </a:ln>
          <a:effectLst>
            <a:softEdge rad="112500"/>
          </a:effectLst>
        </p:spPr>
      </p:pic>
      <p:sp>
        <p:nvSpPr>
          <p:cNvPr id="2" name="Title 1"/>
          <p:cNvSpPr>
            <a:spLocks noGrp="1"/>
          </p:cNvSpPr>
          <p:nvPr>
            <p:ph type="title"/>
          </p:nvPr>
        </p:nvSpPr>
        <p:spPr>
          <a:xfrm>
            <a:off x="914399" y="274638"/>
            <a:ext cx="10971213" cy="1020762"/>
          </a:xfrm>
        </p:spPr>
        <p:txBody>
          <a:bodyPr>
            <a:noAutofit/>
          </a:bodyPr>
          <a:lstStyle/>
          <a:p>
            <a:pPr algn="ctr"/>
            <a:r>
              <a:rPr lang="en-US" sz="4000" dirty="0">
                <a:latin typeface="Centaur" panose="02030504050205020304" pitchFamily="18" charset="0"/>
              </a:rPr>
              <a:t>Line 12: Amount Due from Previous Return</a:t>
            </a:r>
          </a:p>
        </p:txBody>
      </p:sp>
      <p:sp>
        <p:nvSpPr>
          <p:cNvPr id="5" name="TextBox 4"/>
          <p:cNvSpPr txBox="1"/>
          <p:nvPr/>
        </p:nvSpPr>
        <p:spPr>
          <a:xfrm>
            <a:off x="914399" y="3209330"/>
            <a:ext cx="10133013" cy="2760756"/>
          </a:xfrm>
          <a:prstGeom prst="rect">
            <a:avLst/>
          </a:prstGeom>
          <a:noFill/>
        </p:spPr>
        <p:txBody>
          <a:bodyPr wrap="square" rtlCol="0">
            <a:spAutoFit/>
          </a:bodyPr>
          <a:lstStyle/>
          <a:p>
            <a:pPr>
              <a:lnSpc>
                <a:spcPct val="90000"/>
              </a:lnSpc>
            </a:pPr>
            <a:r>
              <a:rPr lang="en-US" sz="2400" dirty="0">
                <a:solidFill>
                  <a:srgbClr val="FFFF00"/>
                </a:solidFill>
                <a:latin typeface="AngsanaUPC" panose="02020603050405020304" pitchFamily="18" charset="-34"/>
                <a:cs typeface="AngsanaUPC" panose="02020603050405020304" pitchFamily="18" charset="-34"/>
              </a:rPr>
              <a:t>Line 12:  </a:t>
            </a:r>
            <a:r>
              <a:rPr lang="en-US" sz="2400" dirty="0">
                <a:latin typeface="AngsanaUPC" panose="02020603050405020304" pitchFamily="18" charset="-34"/>
                <a:cs typeface="AngsanaUPC" panose="02020603050405020304" pitchFamily="18" charset="-34"/>
              </a:rPr>
              <a:t>If, when you receive the blue form in the mail, there is a dollar amount in this field, this means the business owes tax remission from previous quarters.* This must be paid along with tax remission for current quarter to avoid additional penalties and interest.</a:t>
            </a:r>
          </a:p>
          <a:p>
            <a:pPr>
              <a:lnSpc>
                <a:spcPct val="90000"/>
              </a:lnSpc>
            </a:pPr>
            <a:endParaRPr lang="en-US" sz="2400" dirty="0">
              <a:latin typeface="AngsanaUPC" panose="02020603050405020304" pitchFamily="18" charset="-34"/>
              <a:cs typeface="AngsanaUPC" panose="02020603050405020304" pitchFamily="18" charset="-34"/>
            </a:endParaRPr>
          </a:p>
          <a:p>
            <a:pPr>
              <a:lnSpc>
                <a:spcPct val="90000"/>
              </a:lnSpc>
            </a:pPr>
            <a:r>
              <a:rPr lang="en-US" sz="2400" dirty="0">
                <a:latin typeface="AngsanaUPC" panose="02020603050405020304" pitchFamily="18" charset="-34"/>
                <a:cs typeface="AngsanaUPC" panose="02020603050405020304" pitchFamily="18" charset="-34"/>
              </a:rPr>
              <a:t>	*This should not be the first time seeing that the business has a outstanding balance. You should receive a letter in the mail after the conclusion of the quarter if tax is owed. The tax clerk usually makes a courtesy call before letters are sent. If there is an unpaid balance, it is subject to penalty and interest, calculated based on a percent of amount owed, until balance is paid in full. </a:t>
            </a:r>
          </a:p>
        </p:txBody>
      </p:sp>
      <p:sp>
        <p:nvSpPr>
          <p:cNvPr id="6" name="Rectangle 5"/>
          <p:cNvSpPr/>
          <p:nvPr/>
        </p:nvSpPr>
        <p:spPr>
          <a:xfrm>
            <a:off x="10133012" y="1666825"/>
            <a:ext cx="762000" cy="1107996"/>
          </a:xfrm>
          <a:prstGeom prst="rect">
            <a:avLst/>
          </a:prstGeom>
          <a:noFill/>
        </p:spPr>
        <p:txBody>
          <a:bodyPr wrap="square" lIns="91440" tIns="45720" rIns="91440" bIns="45720">
            <a:spAutoFit/>
          </a:bodyPr>
          <a:lstStyle/>
          <a:p>
            <a:pPr algn="ctr"/>
            <a:r>
              <a:rPr lang="en-US" sz="6600" b="1" cap="none" spc="50" dirty="0">
                <a:ln w="0"/>
                <a:solidFill>
                  <a:srgbClr val="FF0000"/>
                </a:solidFill>
                <a:effectLst>
                  <a:innerShdw blurRad="63500" dist="50800" dir="13500000">
                    <a:srgbClr val="000000">
                      <a:alpha val="50000"/>
                    </a:srgbClr>
                  </a:innerShdw>
                </a:effectLst>
              </a:rPr>
              <a:t>$</a:t>
            </a:r>
          </a:p>
        </p:txBody>
      </p:sp>
    </p:spTree>
    <p:extLst>
      <p:ext uri="{BB962C8B-B14F-4D97-AF65-F5344CB8AC3E}">
        <p14:creationId xmlns:p14="http://schemas.microsoft.com/office/powerpoint/2010/main" val="3968818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399" y="274638"/>
            <a:ext cx="10971213" cy="1020762"/>
          </a:xfrm>
        </p:spPr>
        <p:txBody>
          <a:bodyPr>
            <a:noAutofit/>
          </a:bodyPr>
          <a:lstStyle/>
          <a:p>
            <a:pPr algn="ctr"/>
            <a:r>
              <a:rPr lang="en-US" sz="4000" dirty="0">
                <a:latin typeface="Centaur" panose="02030504050205020304" pitchFamily="18" charset="0"/>
              </a:rPr>
              <a:t>Line 13: Total Amount Due with Return</a:t>
            </a:r>
          </a:p>
        </p:txBody>
      </p:sp>
      <p:sp>
        <p:nvSpPr>
          <p:cNvPr id="5" name="TextBox 4"/>
          <p:cNvSpPr txBox="1"/>
          <p:nvPr/>
        </p:nvSpPr>
        <p:spPr>
          <a:xfrm>
            <a:off x="1065212" y="2881113"/>
            <a:ext cx="10133013" cy="1266501"/>
          </a:xfrm>
          <a:prstGeom prst="rect">
            <a:avLst/>
          </a:prstGeom>
          <a:noFill/>
        </p:spPr>
        <p:txBody>
          <a:bodyPr wrap="square" rtlCol="0">
            <a:spAutoFit/>
          </a:bodyPr>
          <a:lstStyle/>
          <a:p>
            <a:pPr>
              <a:lnSpc>
                <a:spcPct val="90000"/>
              </a:lnSpc>
            </a:pPr>
            <a:r>
              <a:rPr lang="en-US" sz="2800" dirty="0">
                <a:solidFill>
                  <a:srgbClr val="FFFF00"/>
                </a:solidFill>
                <a:latin typeface="AngsanaUPC" panose="02020603050405020304" pitchFamily="18" charset="-34"/>
                <a:cs typeface="AngsanaUPC" panose="02020603050405020304" pitchFamily="18" charset="-34"/>
              </a:rPr>
              <a:t>Line 13: </a:t>
            </a:r>
            <a:r>
              <a:rPr lang="en-US" sz="2800" dirty="0">
                <a:latin typeface="AngsanaUPC" panose="02020603050405020304" pitchFamily="18" charset="-34"/>
                <a:cs typeface="AngsanaUPC" panose="02020603050405020304" pitchFamily="18" charset="-34"/>
              </a:rPr>
              <a:t>If you’ve followed the instructions up to this point the amount for Line 13 will be the amount that is required to be remitted. This line is the balance due as of the date of the return, if the return is late, this should line should include any late fees penalties and interests, less any pre-payments or discounts.</a:t>
            </a:r>
            <a:endParaRPr lang="en-US" sz="2400" dirty="0">
              <a:latin typeface="AngsanaUPC" panose="02020603050405020304" pitchFamily="18" charset="-34"/>
              <a:cs typeface="AngsanaUPC" panose="02020603050405020304" pitchFamily="18" charset="-34"/>
            </a:endParaRPr>
          </a:p>
        </p:txBody>
      </p:sp>
      <p:pic>
        <p:nvPicPr>
          <p:cNvPr id="4" name="Picture 3"/>
          <p:cNvPicPr>
            <a:picLocks noChangeAspect="1"/>
          </p:cNvPicPr>
          <p:nvPr/>
        </p:nvPicPr>
        <p:blipFill>
          <a:blip r:embed="rId2"/>
          <a:stretch>
            <a:fillRect/>
          </a:stretch>
        </p:blipFill>
        <p:spPr>
          <a:xfrm>
            <a:off x="1065212" y="1942802"/>
            <a:ext cx="10325100" cy="619125"/>
          </a:xfrm>
          <a:prstGeom prst="rect">
            <a:avLst/>
          </a:prstGeom>
          <a:ln>
            <a:noFill/>
          </a:ln>
          <a:effectLst>
            <a:softEdge rad="112500"/>
          </a:effectLst>
        </p:spPr>
      </p:pic>
      <p:sp>
        <p:nvSpPr>
          <p:cNvPr id="8" name="TextBox 7"/>
          <p:cNvSpPr txBox="1"/>
          <p:nvPr/>
        </p:nvSpPr>
        <p:spPr>
          <a:xfrm>
            <a:off x="1178718" y="4466800"/>
            <a:ext cx="9906000" cy="1219200"/>
          </a:xfrm>
          <a:prstGeom prst="rect">
            <a:avLst/>
          </a:prstGeom>
          <a:noFill/>
          <a:ln>
            <a:solidFill>
              <a:srgbClr val="92D050"/>
            </a:solidFill>
          </a:ln>
        </p:spPr>
        <p:txBody>
          <a:bodyPr wrap="square" rtlCol="0">
            <a:spAutoFit/>
          </a:bodyPr>
          <a:lstStyle/>
          <a:p>
            <a:pPr algn="ctr">
              <a:lnSpc>
                <a:spcPct val="90000"/>
              </a:lnSpc>
            </a:pPr>
            <a:r>
              <a:rPr lang="en-US" sz="4000" dirty="0">
                <a:solidFill>
                  <a:srgbClr val="FF0000"/>
                </a:solidFill>
                <a:latin typeface="AngsanaUPC" panose="02020603050405020304" pitchFamily="18" charset="-34"/>
                <a:cs typeface="AngsanaUPC" panose="02020603050405020304" pitchFamily="18" charset="-34"/>
              </a:rPr>
              <a:t>Tax Payments </a:t>
            </a:r>
            <a:r>
              <a:rPr lang="en-US" sz="4000" u="sng" dirty="0">
                <a:solidFill>
                  <a:srgbClr val="FF0000"/>
                </a:solidFill>
                <a:latin typeface="AngsanaUPC" panose="02020603050405020304" pitchFamily="18" charset="-34"/>
                <a:cs typeface="AngsanaUPC" panose="02020603050405020304" pitchFamily="18" charset="-34"/>
              </a:rPr>
              <a:t>cannot </a:t>
            </a:r>
            <a:r>
              <a:rPr lang="en-US" sz="4000" dirty="0">
                <a:solidFill>
                  <a:srgbClr val="FF0000"/>
                </a:solidFill>
                <a:latin typeface="AngsanaUPC" panose="02020603050405020304" pitchFamily="18" charset="-34"/>
                <a:cs typeface="AngsanaUPC" panose="02020603050405020304" pitchFamily="18" charset="-34"/>
              </a:rPr>
              <a:t>be made by Credit Card!  </a:t>
            </a:r>
          </a:p>
          <a:p>
            <a:pPr algn="ctr">
              <a:lnSpc>
                <a:spcPct val="90000"/>
              </a:lnSpc>
            </a:pPr>
            <a:r>
              <a:rPr lang="en-US" sz="4000" dirty="0">
                <a:solidFill>
                  <a:srgbClr val="FF0000"/>
                </a:solidFill>
                <a:latin typeface="AngsanaUPC" panose="02020603050405020304" pitchFamily="18" charset="-34"/>
                <a:cs typeface="AngsanaUPC" panose="02020603050405020304" pitchFamily="18" charset="-34"/>
              </a:rPr>
              <a:t>ONLY Check or Cash payments are accepted for tax remission</a:t>
            </a:r>
            <a:r>
              <a:rPr lang="en-US" sz="3200" dirty="0">
                <a:solidFill>
                  <a:srgbClr val="FF0000"/>
                </a:solidFill>
                <a:latin typeface="AngsanaUPC" panose="02020603050405020304" pitchFamily="18" charset="-34"/>
                <a:cs typeface="AngsanaUPC" panose="02020603050405020304" pitchFamily="18" charset="-34"/>
              </a:rPr>
              <a:t>.</a:t>
            </a:r>
          </a:p>
        </p:txBody>
      </p:sp>
    </p:spTree>
    <p:extLst>
      <p:ext uri="{BB962C8B-B14F-4D97-AF65-F5344CB8AC3E}">
        <p14:creationId xmlns:p14="http://schemas.microsoft.com/office/powerpoint/2010/main" val="2396493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399" y="274638"/>
            <a:ext cx="10971213" cy="1020762"/>
          </a:xfrm>
        </p:spPr>
        <p:txBody>
          <a:bodyPr>
            <a:noAutofit/>
          </a:bodyPr>
          <a:lstStyle/>
          <a:p>
            <a:pPr algn="ctr"/>
            <a:r>
              <a:rPr lang="en-US" sz="4000" dirty="0">
                <a:latin typeface="Centaur" panose="02030504050205020304" pitchFamily="18" charset="0"/>
              </a:rPr>
              <a:t>IMPORTANT!</a:t>
            </a:r>
          </a:p>
        </p:txBody>
      </p:sp>
      <p:sp>
        <p:nvSpPr>
          <p:cNvPr id="5" name="TextBox 4"/>
          <p:cNvSpPr txBox="1"/>
          <p:nvPr/>
        </p:nvSpPr>
        <p:spPr>
          <a:xfrm>
            <a:off x="1196179" y="5105400"/>
            <a:ext cx="10133013" cy="991041"/>
          </a:xfrm>
          <a:prstGeom prst="rect">
            <a:avLst/>
          </a:prstGeom>
          <a:noFill/>
          <a:ln w="38100">
            <a:solidFill>
              <a:schemeClr val="accent2"/>
            </a:solidFill>
          </a:ln>
        </p:spPr>
        <p:txBody>
          <a:bodyPr wrap="square" rtlCol="0">
            <a:spAutoFit/>
          </a:bodyPr>
          <a:lstStyle/>
          <a:p>
            <a:pPr algn="ctr">
              <a:lnSpc>
                <a:spcPct val="90000"/>
              </a:lnSpc>
            </a:pPr>
            <a:r>
              <a:rPr lang="en-US" sz="3200" dirty="0">
                <a:latin typeface="AngsanaUPC" panose="02020603050405020304" pitchFamily="18" charset="-34"/>
                <a:cs typeface="AngsanaUPC" panose="02020603050405020304" pitchFamily="18" charset="-34"/>
              </a:rPr>
              <a:t>You </a:t>
            </a:r>
            <a:r>
              <a:rPr lang="en-US" sz="3200" u="sng" dirty="0">
                <a:latin typeface="AngsanaUPC" panose="02020603050405020304" pitchFamily="18" charset="-34"/>
                <a:cs typeface="AngsanaUPC" panose="02020603050405020304" pitchFamily="18" charset="-34"/>
              </a:rPr>
              <a:t>MUST</a:t>
            </a:r>
            <a:r>
              <a:rPr lang="en-US" sz="3200" dirty="0">
                <a:latin typeface="AngsanaUPC" panose="02020603050405020304" pitchFamily="18" charset="-34"/>
                <a:cs typeface="AngsanaUPC" panose="02020603050405020304" pitchFamily="18" charset="-34"/>
              </a:rPr>
              <a:t> sign and date your return for the information to be valid. Also, please leave us a contact number or e-mail in case we have questions regarding your return.</a:t>
            </a:r>
            <a:endParaRPr lang="en-US" sz="2800" dirty="0">
              <a:latin typeface="AngsanaUPC" panose="02020603050405020304" pitchFamily="18" charset="-34"/>
              <a:cs typeface="AngsanaUPC" panose="02020603050405020304" pitchFamily="18" charset="-34"/>
            </a:endParaRPr>
          </a:p>
        </p:txBody>
      </p:sp>
      <p:pic>
        <p:nvPicPr>
          <p:cNvPr id="3" name="Picture 2"/>
          <p:cNvPicPr>
            <a:picLocks noChangeAspect="1"/>
          </p:cNvPicPr>
          <p:nvPr/>
        </p:nvPicPr>
        <p:blipFill>
          <a:blip r:embed="rId2"/>
          <a:stretch>
            <a:fillRect/>
          </a:stretch>
        </p:blipFill>
        <p:spPr>
          <a:xfrm>
            <a:off x="760412" y="1981200"/>
            <a:ext cx="10696575" cy="2219325"/>
          </a:xfrm>
          <a:prstGeom prst="rect">
            <a:avLst/>
          </a:prstGeom>
          <a:ln>
            <a:noFill/>
          </a:ln>
          <a:effectLst>
            <a:softEdge rad="112500"/>
          </a:effectLst>
        </p:spPr>
      </p:pic>
      <p:sp>
        <p:nvSpPr>
          <p:cNvPr id="6" name="Bent Arrow 5"/>
          <p:cNvSpPr/>
          <p:nvPr/>
        </p:nvSpPr>
        <p:spPr>
          <a:xfrm>
            <a:off x="4722812" y="2828924"/>
            <a:ext cx="838200" cy="1590675"/>
          </a:xfrm>
          <a:prstGeom prst="bentArrow">
            <a:avLst/>
          </a:prstGeom>
          <a:solidFill>
            <a:srgbClr val="FFFF00"/>
          </a:solidFill>
          <a:ln>
            <a:solidFill>
              <a:srgbClr val="FFFF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3960812" y="4267200"/>
            <a:ext cx="1828800" cy="424732"/>
          </a:xfrm>
          <a:prstGeom prst="rect">
            <a:avLst/>
          </a:prstGeom>
          <a:solidFill>
            <a:srgbClr val="FFFF00"/>
          </a:solidFill>
          <a:ln w="57150">
            <a:solidFill>
              <a:schemeClr val="tx1">
                <a:lumMod val="95000"/>
              </a:schemeClr>
            </a:solidFill>
          </a:ln>
        </p:spPr>
        <p:txBody>
          <a:bodyPr wrap="square" rtlCol="0">
            <a:spAutoFit/>
          </a:bodyPr>
          <a:lstStyle/>
          <a:p>
            <a:pPr algn="ctr">
              <a:lnSpc>
                <a:spcPct val="90000"/>
              </a:lnSpc>
            </a:pPr>
            <a:r>
              <a:rPr lang="en-US" sz="2400" b="1" dirty="0">
                <a:solidFill>
                  <a:schemeClr val="bg2"/>
                </a:solidFill>
              </a:rPr>
              <a:t>SIGN HERE</a:t>
            </a:r>
          </a:p>
        </p:txBody>
      </p:sp>
    </p:spTree>
    <p:extLst>
      <p:ext uri="{BB962C8B-B14F-4D97-AF65-F5344CB8AC3E}">
        <p14:creationId xmlns:p14="http://schemas.microsoft.com/office/powerpoint/2010/main" val="476618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dirty="0">
                <a:latin typeface="AngsanaUPC" panose="02020603050405020304" pitchFamily="18" charset="-34"/>
                <a:cs typeface="AngsanaUPC" panose="02020603050405020304" pitchFamily="18" charset="-34"/>
              </a:rPr>
              <a:t>Frequently Asked Questions:</a:t>
            </a:r>
          </a:p>
        </p:txBody>
      </p:sp>
      <p:sp>
        <p:nvSpPr>
          <p:cNvPr id="4" name="Text Placeholder 3"/>
          <p:cNvSpPr>
            <a:spLocks noGrp="1"/>
          </p:cNvSpPr>
          <p:nvPr>
            <p:ph type="body" sz="half" idx="2"/>
          </p:nvPr>
        </p:nvSpPr>
        <p:spPr/>
        <p:txBody>
          <a:bodyPr>
            <a:normAutofit/>
          </a:bodyPr>
          <a:lstStyle/>
          <a:p>
            <a:endParaRPr lang="en-US" dirty="0"/>
          </a:p>
        </p:txBody>
      </p:sp>
      <p:sp>
        <p:nvSpPr>
          <p:cNvPr id="9" name="Content Placeholder 8"/>
          <p:cNvSpPr>
            <a:spLocks noGrp="1"/>
          </p:cNvSpPr>
          <p:nvPr>
            <p:ph idx="1"/>
          </p:nvPr>
        </p:nvSpPr>
        <p:spPr/>
        <p:txBody>
          <a:bodyPr/>
          <a:lstStyle/>
          <a:p>
            <a:pPr marL="0" indent="0" algn="ctr">
              <a:buNone/>
            </a:pPr>
            <a:r>
              <a:rPr lang="en-US" dirty="0">
                <a:latin typeface="Lucida Fax" panose="02060602050505020204" pitchFamily="18" charset="0"/>
              </a:rPr>
              <a:t>Call 907-747-1853 or 907-747-1840 to answer questions on filing a return</a:t>
            </a:r>
          </a:p>
          <a:p>
            <a:pPr marL="0" indent="0" algn="ctr">
              <a:buNone/>
            </a:pPr>
            <a:endParaRPr lang="en-US" dirty="0">
              <a:latin typeface="Lucida Fax" panose="02060602050505020204" pitchFamily="18" charset="0"/>
            </a:endParaRPr>
          </a:p>
          <a:p>
            <a:pPr marL="0" indent="0" algn="ctr">
              <a:buNone/>
            </a:pPr>
            <a:r>
              <a:rPr lang="en-US" dirty="0">
                <a:latin typeface="Lucida Fax" panose="02060602050505020204" pitchFamily="18" charset="0"/>
              </a:rPr>
              <a:t>Thank you!</a:t>
            </a:r>
          </a:p>
        </p:txBody>
      </p:sp>
    </p:spTree>
    <p:extLst>
      <p:ext uri="{BB962C8B-B14F-4D97-AF65-F5344CB8AC3E}">
        <p14:creationId xmlns:p14="http://schemas.microsoft.com/office/powerpoint/2010/main" val="1797304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alkboard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F09A44C-857D-42FD-9219-94A36248C2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Chalkboard education presentation (widescreen)</Template>
  <TotalTime>0</TotalTime>
  <Words>2337</Words>
  <Application>Microsoft Office PowerPoint</Application>
  <PresentationFormat>Custom</PresentationFormat>
  <Paragraphs>148</Paragraphs>
  <Slides>24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AngsanaUPC</vt:lpstr>
      <vt:lpstr>Arial</vt:lpstr>
      <vt:lpstr>Centaur</vt:lpstr>
      <vt:lpstr>Consolas</vt:lpstr>
      <vt:lpstr>Corbel</vt:lpstr>
      <vt:lpstr>Iskoola Pota</vt:lpstr>
      <vt:lpstr>Lucida Fax</vt:lpstr>
      <vt:lpstr>MV Boli</vt:lpstr>
      <vt:lpstr>Times New Roman</vt:lpstr>
      <vt:lpstr>Wingdings</vt:lpstr>
      <vt:lpstr>Chalkboard 16x9</vt:lpstr>
      <vt:lpstr>How to fill out Blue City Sales Tax Return form</vt:lpstr>
      <vt:lpstr>Business information </vt:lpstr>
      <vt:lpstr>Quarter Ending (Top right corner)</vt:lpstr>
      <vt:lpstr>Tax % Collection/Remission</vt:lpstr>
      <vt:lpstr>Line 1 &amp; 2: Gross Receipts (Excluding Tax)</vt:lpstr>
      <vt:lpstr>Exemptions! (Line 3)</vt:lpstr>
      <vt:lpstr>Exemption A :  Wholesale</vt:lpstr>
      <vt:lpstr>Exemption B : Long Term Residential Rentals</vt:lpstr>
      <vt:lpstr>Exemption C : Outside Municipality</vt:lpstr>
      <vt:lpstr>Exemption D : Senior Citizen Exemption</vt:lpstr>
      <vt:lpstr>Exemption E : Government Agencies Exemption</vt:lpstr>
      <vt:lpstr>Exemption F : Government Supported Exempt Agencies</vt:lpstr>
      <vt:lpstr>Exemption G : Sales Over the Taxable Limit</vt:lpstr>
      <vt:lpstr>Exemption G : Sales Over the Taxable Limit</vt:lpstr>
      <vt:lpstr>Line 4: Total Exemptions</vt:lpstr>
      <vt:lpstr>Line 5: Net Taxable Receipts</vt:lpstr>
      <vt:lpstr>Line 6: Calculate Tax</vt:lpstr>
      <vt:lpstr>Line 7: Fish Box Tax</vt:lpstr>
      <vt:lpstr>Line 8: Subtotal Tax</vt:lpstr>
      <vt:lpstr>Line 9, 10, 11: Penalties for Late Filing and/or Payment</vt:lpstr>
      <vt:lpstr>Line 12: Amount Due from Previous Return</vt:lpstr>
      <vt:lpstr>Line 13: Total Amount Due with Return</vt:lpstr>
      <vt:lpstr>IMPORTANT!</vt:lpstr>
      <vt:lpstr>Frequently Asked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2015-10-30T00:12:31Z</dcterms:created>
  <dcterms:modified xsi:type="dcterms:W3CDTF">2021-07-06T16:47:34Z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TC028048469991</vt:lpwstr>
  </property>
</Properties>
</file>